
<file path=[Content_Types].xml><?xml version="1.0" encoding="utf-8"?>
<Types xmlns="http://schemas.openxmlformats.org/package/2006/content-types">
  <Default Extension="xml" ContentType="application/xml"/>
  <Default Extension="jpeg" ContentType="image/jpeg"/>
  <Default Extension="bin" ContentType="image/pn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606" r:id="rId2"/>
    <p:sldId id="607" r:id="rId3"/>
    <p:sldId id="608" r:id="rId4"/>
    <p:sldId id="609" r:id="rId5"/>
    <p:sldId id="295" r:id="rId6"/>
    <p:sldId id="610" r:id="rId7"/>
    <p:sldId id="605" r:id="rId8"/>
    <p:sldId id="614" r:id="rId9"/>
    <p:sldId id="549" r:id="rId10"/>
    <p:sldId id="615" r:id="rId11"/>
    <p:sldId id="611" r:id="rId12"/>
    <p:sldId id="339" r:id="rId13"/>
    <p:sldId id="604" r:id="rId14"/>
    <p:sldId id="612" r:id="rId15"/>
    <p:sldId id="598" r:id="rId16"/>
    <p:sldId id="613" r:id="rId17"/>
    <p:sldId id="603" r:id="rId18"/>
    <p:sldId id="602" r:id="rId19"/>
    <p:sldId id="642" r:id="rId20"/>
    <p:sldId id="643" r:id="rId21"/>
    <p:sldId id="644" r:id="rId22"/>
    <p:sldId id="645" r:id="rId23"/>
    <p:sldId id="646" r:id="rId24"/>
    <p:sldId id="620" r:id="rId25"/>
    <p:sldId id="647" r:id="rId26"/>
    <p:sldId id="529" r:id="rId27"/>
    <p:sldId id="622" r:id="rId28"/>
    <p:sldId id="635" r:id="rId29"/>
    <p:sldId id="636" r:id="rId30"/>
    <p:sldId id="637" r:id="rId31"/>
    <p:sldId id="638" r:id="rId32"/>
    <p:sldId id="639" r:id="rId33"/>
    <p:sldId id="640" r:id="rId34"/>
    <p:sldId id="641" r:id="rId35"/>
    <p:sldId id="623" r:id="rId36"/>
    <p:sldId id="624" r:id="rId37"/>
    <p:sldId id="625" r:id="rId38"/>
    <p:sldId id="626" r:id="rId39"/>
    <p:sldId id="627" r:id="rId40"/>
    <p:sldId id="628" r:id="rId41"/>
    <p:sldId id="629" r:id="rId42"/>
    <p:sldId id="630" r:id="rId43"/>
    <p:sldId id="631" r:id="rId44"/>
    <p:sldId id="632" r:id="rId45"/>
    <p:sldId id="633" r:id="rId46"/>
    <p:sldId id="634" r:id="rId47"/>
    <p:sldId id="649" r:id="rId48"/>
    <p:sldId id="648" r:id="rId49"/>
    <p:sldId id="650" r:id="rId50"/>
    <p:sldId id="65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A0F"/>
    <a:srgbClr val="527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77" autoAdjust="0"/>
    <p:restoredTop sz="89513" autoAdjust="0"/>
  </p:normalViewPr>
  <p:slideViewPr>
    <p:cSldViewPr snapToGrid="0" snapToObjects="1">
      <p:cViewPr>
        <p:scale>
          <a:sx n="76" d="100"/>
          <a:sy n="76" d="100"/>
        </p:scale>
        <p:origin x="1504" y="0"/>
      </p:cViewPr>
      <p:guideLst>
        <p:guide orient="horz" pos="2160"/>
        <p:guide pos="2880"/>
      </p:guideLst>
    </p:cSldViewPr>
  </p:slideViewPr>
  <p:notesTextViewPr>
    <p:cViewPr>
      <p:scale>
        <a:sx n="100" d="100"/>
        <a:sy n="100" d="100"/>
      </p:scale>
      <p:origin x="0" y="0"/>
    </p:cViewPr>
  </p:notesTextViewPr>
  <p:sorterViewPr>
    <p:cViewPr>
      <p:scale>
        <a:sx n="93" d="100"/>
        <a:sy n="93" d="100"/>
      </p:scale>
      <p:origin x="0" y="12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B3AFC8-1A03-5A40-9B9E-6084C7C35137}" type="datetimeFigureOut">
              <a:rPr lang="en-US" smtClean="0"/>
              <a:t>3/27/17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B14FAF-D98F-7E47-8639-D4A9D4B71433}" type="slidenum">
              <a:rPr lang="en-US" smtClean="0"/>
              <a:t>‹#›</a:t>
            </a:fld>
            <a:endParaRPr lang="en-US"/>
          </a:p>
        </p:txBody>
      </p:sp>
    </p:spTree>
    <p:extLst>
      <p:ext uri="{BB962C8B-B14F-4D97-AF65-F5344CB8AC3E}">
        <p14:creationId xmlns:p14="http://schemas.microsoft.com/office/powerpoint/2010/main" val="39599122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14FAF-D98F-7E47-8639-D4A9D4B71433}" type="slidenum">
              <a:rPr lang="en-US" smtClean="0"/>
              <a:t>3</a:t>
            </a:fld>
            <a:endParaRPr lang="en-US"/>
          </a:p>
        </p:txBody>
      </p:sp>
    </p:spTree>
    <p:extLst>
      <p:ext uri="{BB962C8B-B14F-4D97-AF65-F5344CB8AC3E}">
        <p14:creationId xmlns:p14="http://schemas.microsoft.com/office/powerpoint/2010/main" val="1368056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let’s go through some of the features of quality assessment and you can check off how many you managed to get.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is also important to emphasise that the fundamental purpose of assessment is to improve student learning ... not just to allocate a grade or mark. Keep this in mind as you work through the activities today. So assessment must be seen as an integral part of your teaching and learning process rather than it being a separate activity where we stop learning and start assessing.</a:t>
            </a:r>
            <a:endParaRPr lang="en-US" dirty="0" smtClean="0"/>
          </a:p>
          <a:p>
            <a:endParaRPr lang="en-US" dirty="0"/>
          </a:p>
        </p:txBody>
      </p:sp>
      <p:sp>
        <p:nvSpPr>
          <p:cNvPr id="4" name="Slide Number Placeholder 3"/>
          <p:cNvSpPr>
            <a:spLocks noGrp="1"/>
          </p:cNvSpPr>
          <p:nvPr>
            <p:ph type="sldNum" sz="quarter" idx="10"/>
          </p:nvPr>
        </p:nvSpPr>
        <p:spPr/>
        <p:txBody>
          <a:bodyPr/>
          <a:lstStyle/>
          <a:p>
            <a:fld id="{94B14FAF-D98F-7E47-8639-D4A9D4B71433}" type="slidenum">
              <a:rPr lang="en-US" smtClean="0"/>
              <a:t>29</a:t>
            </a:fld>
            <a:endParaRPr lang="en-US"/>
          </a:p>
        </p:txBody>
      </p:sp>
    </p:spTree>
    <p:extLst>
      <p:ext uri="{BB962C8B-B14F-4D97-AF65-F5344CB8AC3E}">
        <p14:creationId xmlns:p14="http://schemas.microsoft.com/office/powerpoint/2010/main" val="2146973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Post-it notes – group challenge relay  ... who can come up with the most different tools for assessment.</a:t>
            </a:r>
          </a:p>
          <a:p>
            <a:endParaRPr lang="en-US" dirty="0" smtClean="0"/>
          </a:p>
          <a:p>
            <a:r>
              <a:rPr lang="en-US" dirty="0" smtClean="0"/>
              <a:t>Group them into formative / summative  / both</a:t>
            </a:r>
          </a:p>
          <a:p>
            <a:endParaRPr lang="en-US" dirty="0" smtClean="0"/>
          </a:p>
          <a:p>
            <a:r>
              <a:rPr lang="en-US" dirty="0" smtClean="0"/>
              <a:t>Record a whole</a:t>
            </a:r>
            <a:r>
              <a:rPr lang="en-US" baseline="0" dirty="0" smtClean="0"/>
              <a:t> group list on the whiteboard – then compare in relation to efficiency, reliability, consistency of </a:t>
            </a:r>
            <a:r>
              <a:rPr lang="en-US" baseline="0" dirty="0" err="1" smtClean="0"/>
              <a:t>judgement</a:t>
            </a:r>
            <a:endParaRPr lang="en-US" dirty="0"/>
          </a:p>
        </p:txBody>
      </p:sp>
      <p:sp>
        <p:nvSpPr>
          <p:cNvPr id="4" name="Slide Number Placeholder 3"/>
          <p:cNvSpPr>
            <a:spLocks noGrp="1"/>
          </p:cNvSpPr>
          <p:nvPr>
            <p:ph type="sldNum" sz="quarter" idx="10"/>
          </p:nvPr>
        </p:nvSpPr>
        <p:spPr/>
        <p:txBody>
          <a:bodyPr/>
          <a:lstStyle/>
          <a:p>
            <a:fld id="{94B14FAF-D98F-7E47-8639-D4A9D4B71433}" type="slidenum">
              <a:rPr lang="en-US" smtClean="0"/>
              <a:t>31</a:t>
            </a:fld>
            <a:endParaRPr lang="en-US"/>
          </a:p>
        </p:txBody>
      </p:sp>
    </p:spTree>
    <p:extLst>
      <p:ext uri="{BB962C8B-B14F-4D97-AF65-F5344CB8AC3E}">
        <p14:creationId xmlns:p14="http://schemas.microsoft.com/office/powerpoint/2010/main" val="132136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list of characteristics or principles that the Department believes represents quality assessment. Hopefully a lot of these are on your brainstorm list. We’re going to go in to some of these in greater detail</a:t>
            </a:r>
            <a:r>
              <a:rPr lang="en-US" baseline="0" dirty="0" smtClean="0"/>
              <a:t> as the presentation goes on. </a:t>
            </a:r>
          </a:p>
          <a:p>
            <a:endParaRPr lang="en-US" baseline="0" dirty="0" smtClean="0"/>
          </a:p>
          <a:p>
            <a:r>
              <a:rPr lang="en-US" baseline="0" dirty="0" smtClean="0"/>
              <a:t>But there are also a couple of features that I’d like to add in to the mix. These include ....</a:t>
            </a:r>
            <a:endParaRPr lang="en-US" dirty="0"/>
          </a:p>
        </p:txBody>
      </p:sp>
      <p:sp>
        <p:nvSpPr>
          <p:cNvPr id="4" name="Slide Number Placeholder 3"/>
          <p:cNvSpPr>
            <a:spLocks noGrp="1"/>
          </p:cNvSpPr>
          <p:nvPr>
            <p:ph type="sldNum" sz="quarter" idx="10"/>
          </p:nvPr>
        </p:nvSpPr>
        <p:spPr/>
        <p:txBody>
          <a:bodyPr/>
          <a:lstStyle/>
          <a:p>
            <a:fld id="{94B14FAF-D98F-7E47-8639-D4A9D4B71433}" type="slidenum">
              <a:rPr lang="en-US" smtClean="0"/>
              <a:t>32</a:t>
            </a:fld>
            <a:endParaRPr lang="en-US"/>
          </a:p>
        </p:txBody>
      </p:sp>
    </p:spTree>
    <p:extLst>
      <p:ext uri="{BB962C8B-B14F-4D97-AF65-F5344CB8AC3E}">
        <p14:creationId xmlns:p14="http://schemas.microsoft.com/office/powerpoint/2010/main" val="294611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collect information about students’ learning</a:t>
            </a:r>
            <a:r>
              <a:rPr lang="en-US" baseline="0" dirty="0" smtClean="0"/>
              <a:t> in order to make judgments about the quality of student learning ... and by association ... the quality of our teaching.</a:t>
            </a:r>
          </a:p>
          <a:p>
            <a:endParaRPr lang="en-US" baseline="0" dirty="0" smtClean="0"/>
          </a:p>
          <a:p>
            <a:r>
              <a:rPr lang="en-US" baseline="0" dirty="0" smtClean="0"/>
              <a:t>The information collected can then be used to provide explicit feedback to help students improve their learning in specific areas and can inform changes and revisions to teaching programs in order to improve the way aspects of content are taught to support more effective student learning.</a:t>
            </a:r>
            <a:endParaRPr lang="en-US" dirty="0" smtClean="0"/>
          </a:p>
          <a:p>
            <a:pPr>
              <a:lnSpc>
                <a:spcPct val="110000"/>
              </a:lnSpc>
            </a:pPr>
            <a:endParaRPr lang="en-AU" dirty="0" smtClean="0">
              <a:solidFill>
                <a:srgbClr val="FF6600"/>
              </a:solidFill>
            </a:endParaRPr>
          </a:p>
          <a:p>
            <a:r>
              <a:rPr lang="en-US" dirty="0" smtClean="0"/>
              <a:t>And this is where providing grades</a:t>
            </a:r>
            <a:r>
              <a:rPr lang="en-US" baseline="0" dirty="0" smtClean="0"/>
              <a:t> back to students after you mark assessments is not useful. Research shows that if a student is given a test back with a grade and then re-sits the test there is no improvement ... and in some cases a </a:t>
            </a:r>
            <a:r>
              <a:rPr lang="en-US" baseline="0" dirty="0" err="1" smtClean="0"/>
              <a:t>decrese</a:t>
            </a:r>
            <a:r>
              <a:rPr lang="en-US" baseline="0" dirty="0" smtClean="0"/>
              <a:t> in performance.</a:t>
            </a:r>
          </a:p>
          <a:p>
            <a:endParaRPr lang="en-US" baseline="0" dirty="0" smtClean="0"/>
          </a:p>
          <a:p>
            <a:r>
              <a:rPr lang="en-US" baseline="0" dirty="0" smtClean="0"/>
              <a:t>If grade and comments = no improvement on the whole – some may have slight improvement.</a:t>
            </a:r>
          </a:p>
          <a:p>
            <a:endParaRPr lang="en-US" baseline="0" dirty="0" smtClean="0"/>
          </a:p>
          <a:p>
            <a:r>
              <a:rPr lang="en-US" baseline="0" dirty="0" smtClean="0"/>
              <a:t>Comments only – significant improvements at all levels of achievement – this shows the value of feedback – which as PE teachers we all understand in terms of movement performance – its no different when it comes to other types of performance.</a:t>
            </a:r>
            <a:endParaRPr lang="en-US" dirty="0"/>
          </a:p>
        </p:txBody>
      </p:sp>
      <p:sp>
        <p:nvSpPr>
          <p:cNvPr id="4" name="Slide Number Placeholder 3"/>
          <p:cNvSpPr>
            <a:spLocks noGrp="1"/>
          </p:cNvSpPr>
          <p:nvPr>
            <p:ph type="sldNum" sz="quarter" idx="10"/>
          </p:nvPr>
        </p:nvSpPr>
        <p:spPr/>
        <p:txBody>
          <a:bodyPr/>
          <a:lstStyle/>
          <a:p>
            <a:fld id="{94B14FAF-D98F-7E47-8639-D4A9D4B71433}" type="slidenum">
              <a:rPr lang="en-US" smtClean="0"/>
              <a:t>36</a:t>
            </a:fld>
            <a:endParaRPr lang="en-US"/>
          </a:p>
        </p:txBody>
      </p:sp>
    </p:spTree>
    <p:extLst>
      <p:ext uri="{BB962C8B-B14F-4D97-AF65-F5344CB8AC3E}">
        <p14:creationId xmlns:p14="http://schemas.microsoft.com/office/powerpoint/2010/main" val="1997680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14FAF-D98F-7E47-8639-D4A9D4B71433}" type="slidenum">
              <a:rPr lang="en-US" smtClean="0"/>
              <a:t>37</a:t>
            </a:fld>
            <a:endParaRPr lang="en-US"/>
          </a:p>
        </p:txBody>
      </p:sp>
    </p:spTree>
    <p:extLst>
      <p:ext uri="{BB962C8B-B14F-4D97-AF65-F5344CB8AC3E}">
        <p14:creationId xmlns:p14="http://schemas.microsoft.com/office/powerpoint/2010/main" val="1395456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14FAF-D98F-7E47-8639-D4A9D4B71433}" type="slidenum">
              <a:rPr lang="en-US" smtClean="0"/>
              <a:t>39</a:t>
            </a:fld>
            <a:endParaRPr lang="en-US"/>
          </a:p>
        </p:txBody>
      </p:sp>
    </p:spTree>
    <p:extLst>
      <p:ext uri="{BB962C8B-B14F-4D97-AF65-F5344CB8AC3E}">
        <p14:creationId xmlns:p14="http://schemas.microsoft.com/office/powerpoint/2010/main" val="607083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(including The Australian Guide to Healthy Eating) nutritional requirements and dietary needs (including The Australian Dietary Guidelines) food </a:t>
            </a:r>
            <a:r>
              <a:rPr lang="en-US" dirty="0" err="1" smtClean="0"/>
              <a:t>labelling</a:t>
            </a:r>
            <a:r>
              <a:rPr lang="en-US" dirty="0" smtClean="0"/>
              <a:t> and packaging food advertising personal, social, economic and cultural influences on food choices and eating habits strategies for planning and maintaining a healthy, balanced diet healthy options for snacks, meals and drinks </a:t>
            </a:r>
            <a:endParaRPr lang="en-US" dirty="0"/>
          </a:p>
        </p:txBody>
      </p:sp>
      <p:sp>
        <p:nvSpPr>
          <p:cNvPr id="4" name="Slide Number Placeholder 3"/>
          <p:cNvSpPr>
            <a:spLocks noGrp="1"/>
          </p:cNvSpPr>
          <p:nvPr>
            <p:ph type="sldNum" sz="quarter" idx="10"/>
          </p:nvPr>
        </p:nvSpPr>
        <p:spPr/>
        <p:txBody>
          <a:bodyPr/>
          <a:lstStyle/>
          <a:p>
            <a:fld id="{94B14FAF-D98F-7E47-8639-D4A9D4B71433}" type="slidenum">
              <a:rPr lang="en-US" smtClean="0"/>
              <a:t>44</a:t>
            </a:fld>
            <a:endParaRPr lang="en-US"/>
          </a:p>
        </p:txBody>
      </p:sp>
    </p:spTree>
    <p:extLst>
      <p:ext uri="{BB962C8B-B14F-4D97-AF65-F5344CB8AC3E}">
        <p14:creationId xmlns:p14="http://schemas.microsoft.com/office/powerpoint/2010/main" val="145596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14FAF-D98F-7E47-8639-D4A9D4B71433}" type="slidenum">
              <a:rPr lang="en-US" smtClean="0"/>
              <a:t>4</a:t>
            </a:fld>
            <a:endParaRPr lang="en-US"/>
          </a:p>
        </p:txBody>
      </p:sp>
    </p:spTree>
    <p:extLst>
      <p:ext uri="{BB962C8B-B14F-4D97-AF65-F5344CB8AC3E}">
        <p14:creationId xmlns:p14="http://schemas.microsoft.com/office/powerpoint/2010/main" val="124796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14FAF-D98F-7E47-8639-D4A9D4B71433}" type="slidenum">
              <a:rPr lang="en-US" smtClean="0"/>
              <a:t>12</a:t>
            </a:fld>
            <a:endParaRPr lang="en-US"/>
          </a:p>
        </p:txBody>
      </p:sp>
    </p:spTree>
    <p:extLst>
      <p:ext uri="{BB962C8B-B14F-4D97-AF65-F5344CB8AC3E}">
        <p14:creationId xmlns:p14="http://schemas.microsoft.com/office/powerpoint/2010/main" val="137949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what it is that you want students to learn and the</a:t>
            </a:r>
            <a:r>
              <a:rPr lang="en-US" baseline="0" dirty="0" smtClean="0"/>
              <a:t> challenges that you want to equip them to be able to meet ... now we are going to do some critical reflection on your current programs.</a:t>
            </a:r>
          </a:p>
          <a:p>
            <a:endParaRPr lang="en-US" baseline="0" dirty="0" smtClean="0"/>
          </a:p>
          <a:p>
            <a:r>
              <a:rPr lang="en-US" baseline="0" dirty="0" smtClean="0"/>
              <a:t>I want you to think about how well you think your programs are going at equipping students ...</a:t>
            </a:r>
          </a:p>
          <a:p>
            <a:endParaRPr lang="en-US" baseline="0" dirty="0" smtClean="0"/>
          </a:p>
          <a:p>
            <a:r>
              <a:rPr lang="en-US" baseline="0" dirty="0" smtClean="0"/>
              <a:t>What are the strengths of your current program?</a:t>
            </a:r>
          </a:p>
          <a:p>
            <a:endParaRPr lang="en-US" baseline="0" dirty="0" smtClean="0"/>
          </a:p>
          <a:p>
            <a:r>
              <a:rPr lang="en-US" baseline="0" dirty="0" smtClean="0"/>
              <a:t>What areas would you like to improve?</a:t>
            </a:r>
          </a:p>
          <a:p>
            <a:endParaRPr lang="en-US" baseline="0" dirty="0" smtClean="0"/>
          </a:p>
          <a:p>
            <a:r>
              <a:rPr lang="en-US" baseline="0" dirty="0" smtClean="0"/>
              <a:t>Where are the opportunities to significantly improve or re-imagine your program delivery/offering?</a:t>
            </a:r>
          </a:p>
          <a:p>
            <a:endParaRPr lang="en-US" baseline="0" dirty="0" smtClean="0"/>
          </a:p>
          <a:p>
            <a:r>
              <a:rPr lang="en-US" baseline="0" dirty="0" smtClean="0"/>
              <a:t>What are the threats to you being able to deliver the program you want to deliver to ensure students learn what you want them to learn?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4B14FAF-D98F-7E47-8639-D4A9D4B71433}" type="slidenum">
              <a:rPr lang="en-US" smtClean="0"/>
              <a:t>13</a:t>
            </a:fld>
            <a:endParaRPr lang="en-US"/>
          </a:p>
        </p:txBody>
      </p:sp>
    </p:spTree>
    <p:extLst>
      <p:ext uri="{BB962C8B-B14F-4D97-AF65-F5344CB8AC3E}">
        <p14:creationId xmlns:p14="http://schemas.microsoft.com/office/powerpoint/2010/main" val="42566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what it is that you want students to learn and the</a:t>
            </a:r>
            <a:r>
              <a:rPr lang="en-US" baseline="0" dirty="0" smtClean="0"/>
              <a:t> challenges that you want to equip them to be able to meet ... now we are going to do some critical reflection on your current programs.</a:t>
            </a:r>
          </a:p>
          <a:p>
            <a:endParaRPr lang="en-US" baseline="0" dirty="0" smtClean="0"/>
          </a:p>
          <a:p>
            <a:r>
              <a:rPr lang="en-US" baseline="0" dirty="0" smtClean="0"/>
              <a:t>I want you to think about how well you think your programs are going at equipping students ...</a:t>
            </a:r>
          </a:p>
          <a:p>
            <a:endParaRPr lang="en-US" baseline="0" dirty="0" smtClean="0"/>
          </a:p>
          <a:p>
            <a:r>
              <a:rPr lang="en-US" baseline="0" dirty="0" smtClean="0"/>
              <a:t>What are the strengths of your current program?</a:t>
            </a:r>
          </a:p>
          <a:p>
            <a:endParaRPr lang="en-US" baseline="0" dirty="0" smtClean="0"/>
          </a:p>
          <a:p>
            <a:r>
              <a:rPr lang="en-US" baseline="0" dirty="0" smtClean="0"/>
              <a:t>What areas would you like to improve?</a:t>
            </a:r>
          </a:p>
          <a:p>
            <a:endParaRPr lang="en-US" baseline="0" dirty="0" smtClean="0"/>
          </a:p>
          <a:p>
            <a:r>
              <a:rPr lang="en-US" baseline="0" dirty="0" smtClean="0"/>
              <a:t>Where are the opportunities to significantly improve or re-imagine your program delivery/offering?</a:t>
            </a:r>
          </a:p>
          <a:p>
            <a:endParaRPr lang="en-US" baseline="0" dirty="0" smtClean="0"/>
          </a:p>
          <a:p>
            <a:r>
              <a:rPr lang="en-US" baseline="0" dirty="0" smtClean="0"/>
              <a:t>What are the threats to you being able to deliver the program you want to deliver to ensure students learn what you want them to learn?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4B14FAF-D98F-7E47-8639-D4A9D4B71433}" type="slidenum">
              <a:rPr lang="en-US" smtClean="0"/>
              <a:t>14</a:t>
            </a:fld>
            <a:endParaRPr lang="en-US"/>
          </a:p>
        </p:txBody>
      </p:sp>
    </p:spTree>
    <p:extLst>
      <p:ext uri="{BB962C8B-B14F-4D97-AF65-F5344CB8AC3E}">
        <p14:creationId xmlns:p14="http://schemas.microsoft.com/office/powerpoint/2010/main" val="152049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Scope and sequence initial development </a:t>
            </a:r>
            <a:r>
              <a:rPr lang="is-IS" dirty="0" smtClean="0"/>
              <a:t>…</a:t>
            </a:r>
            <a:endParaRPr lang="en-US" dirty="0"/>
          </a:p>
        </p:txBody>
      </p:sp>
      <p:sp>
        <p:nvSpPr>
          <p:cNvPr id="4" name="Slide Number Placeholder 3"/>
          <p:cNvSpPr>
            <a:spLocks noGrp="1"/>
          </p:cNvSpPr>
          <p:nvPr>
            <p:ph type="sldNum" sz="quarter" idx="10"/>
          </p:nvPr>
        </p:nvSpPr>
        <p:spPr/>
        <p:txBody>
          <a:bodyPr/>
          <a:lstStyle/>
          <a:p>
            <a:fld id="{94B14FAF-D98F-7E47-8639-D4A9D4B71433}" type="slidenum">
              <a:rPr lang="en-US" smtClean="0"/>
              <a:t>17</a:t>
            </a:fld>
            <a:endParaRPr lang="en-US"/>
          </a:p>
        </p:txBody>
      </p:sp>
    </p:spTree>
    <p:extLst>
      <p:ext uri="{BB962C8B-B14F-4D97-AF65-F5344CB8AC3E}">
        <p14:creationId xmlns:p14="http://schemas.microsoft.com/office/powerpoint/2010/main" val="90888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first of all let’s reflect on what assessment is all about. A few years ago when the Federal government instigated a</a:t>
            </a:r>
            <a:r>
              <a:rPr lang="en-US" baseline="0" dirty="0" smtClean="0"/>
              <a:t> consistent reporting format nationally which required A-E reporting or a five-scale equivalent, there was a fair bit of misinformation that proliferated. Many teachers believed that in order to grade using an A-e or equivalent scale, every student had to perform the same tasks. Not only does this make your job in assessing students a lot more time consuming ... as the slide shows it is very unfair to students ... </a:t>
            </a:r>
            <a:endParaRPr lang="en-US" dirty="0"/>
          </a:p>
        </p:txBody>
      </p:sp>
      <p:sp>
        <p:nvSpPr>
          <p:cNvPr id="4" name="Slide Number Placeholder 3"/>
          <p:cNvSpPr>
            <a:spLocks noGrp="1"/>
          </p:cNvSpPr>
          <p:nvPr>
            <p:ph type="sldNum" sz="quarter" idx="10"/>
          </p:nvPr>
        </p:nvSpPr>
        <p:spPr/>
        <p:txBody>
          <a:bodyPr/>
          <a:lstStyle/>
          <a:p>
            <a:fld id="{94B14FAF-D98F-7E47-8639-D4A9D4B71433}" type="slidenum">
              <a:rPr lang="en-US" smtClean="0"/>
              <a:t>20</a:t>
            </a:fld>
            <a:endParaRPr lang="en-US"/>
          </a:p>
        </p:txBody>
      </p:sp>
    </p:spTree>
    <p:extLst>
      <p:ext uri="{BB962C8B-B14F-4D97-AF65-F5344CB8AC3E}">
        <p14:creationId xmlns:p14="http://schemas.microsoft.com/office/powerpoint/2010/main" val="124025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a:t>
            </a:r>
            <a:r>
              <a:rPr lang="en-US" baseline="0" dirty="0" smtClean="0"/>
              <a:t> for d</a:t>
            </a:r>
            <a:r>
              <a:rPr lang="en-US" dirty="0" smtClean="0"/>
              <a:t>eveloping a scope and sequence for Health and Physical Education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Extending on the </a:t>
            </a:r>
            <a:r>
              <a:rPr lang="en-US" sz="1200" b="1" i="1" kern="1200" dirty="0" smtClean="0">
                <a:solidFill>
                  <a:schemeClr val="tx1"/>
                </a:solidFill>
                <a:effectLst/>
                <a:latin typeface="+mn-lt"/>
                <a:ea typeface="+mn-ea"/>
                <a:cs typeface="+mn-cs"/>
              </a:rPr>
              <a:t>“who teaches what, when and where are the gaps activity”</a:t>
            </a:r>
            <a:r>
              <a:rPr lang="en-US" sz="1200" kern="1200" dirty="0" smtClean="0">
                <a:solidFill>
                  <a:schemeClr val="tx1"/>
                </a:solidFill>
                <a:effectLst/>
                <a:latin typeface="+mn-lt"/>
                <a:ea typeface="+mn-ea"/>
                <a:cs typeface="+mn-cs"/>
              </a:rPr>
              <a:t> – school teams will be taken through a process for developing a scope and sequence for a selected year or band level. This process can then be replicated back at school with other classroom teachers to formalize programs for Health and Physical Education across K-6.  </a:t>
            </a:r>
            <a:r>
              <a:rPr lang="en-US" sz="1200" i="1" kern="1200" dirty="0" smtClean="0">
                <a:solidFill>
                  <a:schemeClr val="tx1"/>
                </a:solidFill>
                <a:effectLst/>
                <a:latin typeface="+mn-lt"/>
                <a:ea typeface="+mn-ea"/>
                <a:cs typeface="+mn-cs"/>
              </a:rPr>
              <a:t>(75 mins)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B14FAF-D98F-7E47-8639-D4A9D4B71433}" type="slidenum">
              <a:rPr lang="en-US" smtClean="0"/>
              <a:t>25</a:t>
            </a:fld>
            <a:endParaRPr lang="en-US"/>
          </a:p>
        </p:txBody>
      </p:sp>
    </p:spTree>
    <p:extLst>
      <p:ext uri="{BB962C8B-B14F-4D97-AF65-F5344CB8AC3E}">
        <p14:creationId xmlns:p14="http://schemas.microsoft.com/office/powerpoint/2010/main" val="1055799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do we assess? We assess to collect information about students’ learning</a:t>
            </a:r>
            <a:r>
              <a:rPr lang="en-US" baseline="0" dirty="0" smtClean="0"/>
              <a:t> in order to make judgments about the quality of student learning ... and by association ... the quality of our teaching.</a:t>
            </a:r>
          </a:p>
          <a:p>
            <a:endParaRPr lang="en-US" baseline="0" dirty="0" smtClean="0"/>
          </a:p>
          <a:p>
            <a:r>
              <a:rPr lang="en-US" baseline="0" dirty="0" smtClean="0"/>
              <a:t>The information collected can then be used to provide explicit feedback to help students improve their learning in specific areas and can inform changes and revisions to teaching programs in order to improve the way aspects of content are taught to support more effective student learning.</a:t>
            </a:r>
            <a:endParaRPr lang="en-US" dirty="0" smtClean="0"/>
          </a:p>
          <a:p>
            <a:pPr>
              <a:lnSpc>
                <a:spcPct val="110000"/>
              </a:lnSpc>
            </a:pPr>
            <a:endParaRPr lang="en-AU" dirty="0" smtClean="0">
              <a:solidFill>
                <a:srgbClr val="FF6600"/>
              </a:solidFill>
            </a:endParaRPr>
          </a:p>
          <a:p>
            <a:r>
              <a:rPr lang="en-US" dirty="0" smtClean="0"/>
              <a:t>And this is where providing grades</a:t>
            </a:r>
            <a:r>
              <a:rPr lang="en-US" baseline="0" dirty="0" smtClean="0"/>
              <a:t> back to students after you mark assessments is not useful. Research shows that if a student is given a test or assignment back with a grade and then re-sits the test there is no improvement ... and in some cases there is actually a decrease in performance due to the impact on confidence that the grade caused.</a:t>
            </a:r>
          </a:p>
          <a:p>
            <a:endParaRPr lang="en-US" baseline="0" dirty="0" smtClean="0"/>
          </a:p>
          <a:p>
            <a:r>
              <a:rPr lang="en-US" baseline="0" dirty="0" smtClean="0"/>
              <a:t>If the same test or assignment is returned with grade and comments there tended to be no improvement on the whole, although some students had a slight improvement.</a:t>
            </a:r>
          </a:p>
          <a:p>
            <a:endParaRPr lang="en-US" baseline="0" dirty="0" smtClean="0"/>
          </a:p>
          <a:p>
            <a:r>
              <a:rPr lang="en-US" baseline="0" dirty="0" smtClean="0"/>
              <a:t>If however, the task was handed back with Comments only – significant improvements at all levels of achievement were shown. This shows the value of feedback – which as HPE teachers we all understand in terms of movement performance – its no different when it comes to other types of performance.</a:t>
            </a:r>
            <a:endParaRPr lang="en-US" dirty="0"/>
          </a:p>
        </p:txBody>
      </p:sp>
      <p:sp>
        <p:nvSpPr>
          <p:cNvPr id="4" name="Slide Number Placeholder 3"/>
          <p:cNvSpPr>
            <a:spLocks noGrp="1"/>
          </p:cNvSpPr>
          <p:nvPr>
            <p:ph type="sldNum" sz="quarter" idx="10"/>
          </p:nvPr>
        </p:nvSpPr>
        <p:spPr/>
        <p:txBody>
          <a:bodyPr/>
          <a:lstStyle/>
          <a:p>
            <a:fld id="{94B14FAF-D98F-7E47-8639-D4A9D4B71433}" type="slidenum">
              <a:rPr lang="en-US" smtClean="0"/>
              <a:t>28</a:t>
            </a:fld>
            <a:endParaRPr lang="en-US"/>
          </a:p>
        </p:txBody>
      </p:sp>
    </p:spTree>
    <p:extLst>
      <p:ext uri="{BB962C8B-B14F-4D97-AF65-F5344CB8AC3E}">
        <p14:creationId xmlns:p14="http://schemas.microsoft.com/office/powerpoint/2010/main" val="179190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solidFill>
                  <a:schemeClr val="tx1"/>
                </a:solidFill>
                <a:latin typeface="Gill Sans MT" charset="0"/>
                <a:ea typeface="Gill Sans MT" charset="0"/>
                <a:cs typeface="Gill Sans MT" charset="0"/>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Gill Sans MT" charset="0"/>
                <a:ea typeface="Gill Sans MT" charset="0"/>
                <a:cs typeface="Gill Sans M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p:txBody>
          <a:bodyPr/>
          <a:lstStyle/>
          <a:p>
            <a:fld id="{A3908BCB-1FE2-0C42-8A8E-803C824D9B0D}"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309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3908BCB-1FE2-0C42-8A8E-803C824D9B0D}"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997DA-0653-F34E-A0E7-D7A5DF05C555}" type="slidenum">
              <a:rPr lang="en-US" smtClean="0"/>
              <a:t>‹#›</a:t>
            </a:fld>
            <a:endParaRPr lang="en-US"/>
          </a:p>
        </p:txBody>
      </p:sp>
    </p:spTree>
    <p:extLst>
      <p:ext uri="{BB962C8B-B14F-4D97-AF65-F5344CB8AC3E}">
        <p14:creationId xmlns:p14="http://schemas.microsoft.com/office/powerpoint/2010/main" val="56421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3908BCB-1FE2-0C42-8A8E-803C824D9B0D}"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997DA-0653-F34E-A0E7-D7A5DF05C555}" type="slidenum">
              <a:rPr lang="en-US" smtClean="0"/>
              <a:t>‹#›</a:t>
            </a:fld>
            <a:endParaRPr lang="en-US"/>
          </a:p>
        </p:txBody>
      </p:sp>
    </p:spTree>
    <p:extLst>
      <p:ext uri="{BB962C8B-B14F-4D97-AF65-F5344CB8AC3E}">
        <p14:creationId xmlns:p14="http://schemas.microsoft.com/office/powerpoint/2010/main" val="243347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3908BCB-1FE2-0C42-8A8E-803C824D9B0D}"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997DA-0653-F34E-A0E7-D7A5DF05C555}" type="slidenum">
              <a:rPr lang="en-US" smtClean="0"/>
              <a:t>‹#›</a:t>
            </a:fld>
            <a:endParaRPr lang="en-US"/>
          </a:p>
        </p:txBody>
      </p:sp>
    </p:spTree>
    <p:extLst>
      <p:ext uri="{BB962C8B-B14F-4D97-AF65-F5344CB8AC3E}">
        <p14:creationId xmlns:p14="http://schemas.microsoft.com/office/powerpoint/2010/main" val="106903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A3908BCB-1FE2-0C42-8A8E-803C824D9B0D}"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997DA-0653-F34E-A0E7-D7A5DF05C555}" type="slidenum">
              <a:rPr lang="en-US" smtClean="0"/>
              <a:t>‹#›</a:t>
            </a:fld>
            <a:endParaRPr lang="en-US"/>
          </a:p>
        </p:txBody>
      </p:sp>
    </p:spTree>
    <p:extLst>
      <p:ext uri="{BB962C8B-B14F-4D97-AF65-F5344CB8AC3E}">
        <p14:creationId xmlns:p14="http://schemas.microsoft.com/office/powerpoint/2010/main" val="4276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A3908BCB-1FE2-0C42-8A8E-803C824D9B0D}" type="datetimeFigureOut">
              <a:rPr lang="en-US" smtClean="0"/>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997DA-0653-F34E-A0E7-D7A5DF05C555}" type="slidenum">
              <a:rPr lang="en-US" smtClean="0"/>
              <a:t>‹#›</a:t>
            </a:fld>
            <a:endParaRPr lang="en-US"/>
          </a:p>
        </p:txBody>
      </p:sp>
    </p:spTree>
    <p:extLst>
      <p:ext uri="{BB962C8B-B14F-4D97-AF65-F5344CB8AC3E}">
        <p14:creationId xmlns:p14="http://schemas.microsoft.com/office/powerpoint/2010/main" val="185034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A3908BCB-1FE2-0C42-8A8E-803C824D9B0D}" type="datetimeFigureOut">
              <a:rPr lang="en-US" smtClean="0"/>
              <a:t>3/27/17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997DA-0653-F34E-A0E7-D7A5DF05C555}" type="slidenum">
              <a:rPr lang="en-US" smtClean="0"/>
              <a:t>‹#›</a:t>
            </a:fld>
            <a:endParaRPr lang="en-US"/>
          </a:p>
        </p:txBody>
      </p:sp>
    </p:spTree>
    <p:extLst>
      <p:ext uri="{BB962C8B-B14F-4D97-AF65-F5344CB8AC3E}">
        <p14:creationId xmlns:p14="http://schemas.microsoft.com/office/powerpoint/2010/main" val="60280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A3908BCB-1FE2-0C42-8A8E-803C824D9B0D}" type="datetimeFigureOut">
              <a:rPr lang="en-US" smtClean="0"/>
              <a:t>3/27/17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997DA-0653-F34E-A0E7-D7A5DF05C555}" type="slidenum">
              <a:rPr lang="en-US" smtClean="0"/>
              <a:t>‹#›</a:t>
            </a:fld>
            <a:endParaRPr lang="en-US"/>
          </a:p>
        </p:txBody>
      </p:sp>
    </p:spTree>
    <p:extLst>
      <p:ext uri="{BB962C8B-B14F-4D97-AF65-F5344CB8AC3E}">
        <p14:creationId xmlns:p14="http://schemas.microsoft.com/office/powerpoint/2010/main" val="377628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08BCB-1FE2-0C42-8A8E-803C824D9B0D}" type="datetimeFigureOut">
              <a:rPr lang="en-US" smtClean="0"/>
              <a:t>3/27/17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997DA-0653-F34E-A0E7-D7A5DF05C555}" type="slidenum">
              <a:rPr lang="en-US" smtClean="0"/>
              <a:t>‹#›</a:t>
            </a:fld>
            <a:endParaRPr lang="en-US"/>
          </a:p>
        </p:txBody>
      </p:sp>
    </p:spTree>
    <p:extLst>
      <p:ext uri="{BB962C8B-B14F-4D97-AF65-F5344CB8AC3E}">
        <p14:creationId xmlns:p14="http://schemas.microsoft.com/office/powerpoint/2010/main" val="270225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3908BCB-1FE2-0C42-8A8E-803C824D9B0D}" type="datetimeFigureOut">
              <a:rPr lang="en-US" smtClean="0"/>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997DA-0653-F34E-A0E7-D7A5DF05C555}" type="slidenum">
              <a:rPr lang="en-US" smtClean="0"/>
              <a:t>‹#›</a:t>
            </a:fld>
            <a:endParaRPr lang="en-US"/>
          </a:p>
        </p:txBody>
      </p:sp>
    </p:spTree>
    <p:extLst>
      <p:ext uri="{BB962C8B-B14F-4D97-AF65-F5344CB8AC3E}">
        <p14:creationId xmlns:p14="http://schemas.microsoft.com/office/powerpoint/2010/main" val="131180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3908BCB-1FE2-0C42-8A8E-803C824D9B0D}" type="datetimeFigureOut">
              <a:rPr lang="en-US" smtClean="0"/>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997DA-0653-F34E-A0E7-D7A5DF05C555}" type="slidenum">
              <a:rPr lang="en-US" smtClean="0"/>
              <a:t>‹#›</a:t>
            </a:fld>
            <a:endParaRPr lang="en-US"/>
          </a:p>
        </p:txBody>
      </p:sp>
    </p:spTree>
    <p:extLst>
      <p:ext uri="{BB962C8B-B14F-4D97-AF65-F5344CB8AC3E}">
        <p14:creationId xmlns:p14="http://schemas.microsoft.com/office/powerpoint/2010/main" val="6692013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08BCB-1FE2-0C42-8A8E-803C824D9B0D}" type="datetimeFigureOut">
              <a:rPr lang="en-US" smtClean="0"/>
              <a:t>3/27/17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997DA-0653-F34E-A0E7-D7A5DF05C555}" type="slidenum">
              <a:rPr lang="en-US" smtClean="0"/>
              <a:t>‹#›</a:t>
            </a:fld>
            <a:endParaRPr lang="en-US"/>
          </a:p>
        </p:txBody>
      </p:sp>
    </p:spTree>
    <p:extLst>
      <p:ext uri="{BB962C8B-B14F-4D97-AF65-F5344CB8AC3E}">
        <p14:creationId xmlns:p14="http://schemas.microsoft.com/office/powerpoint/2010/main" val="3125459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Gill Sans MT" charset="0"/>
          <a:ea typeface="Gill Sans MT" charset="0"/>
          <a:cs typeface="Gill Sans MT"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ill Sans MT" charset="0"/>
          <a:ea typeface="Gill Sans MT" charset="0"/>
          <a:cs typeface="Gill Sans MT" charset="0"/>
        </a:defRPr>
      </a:lvl1pPr>
      <a:lvl2pPr marL="742950" indent="-285750" algn="l" defTabSz="457200" rtl="0" eaLnBrk="1" latinLnBrk="0" hangingPunct="1">
        <a:spcBef>
          <a:spcPct val="20000"/>
        </a:spcBef>
        <a:buFont typeface="Arial"/>
        <a:buChar char="–"/>
        <a:defRPr sz="2800" kern="1200">
          <a:solidFill>
            <a:schemeClr val="tx1"/>
          </a:solidFill>
          <a:latin typeface="Gill Sans MT" charset="0"/>
          <a:ea typeface="Gill Sans MT" charset="0"/>
          <a:cs typeface="Gill Sans MT" charset="0"/>
        </a:defRPr>
      </a:lvl2pPr>
      <a:lvl3pPr marL="1143000" indent="-228600" algn="l" defTabSz="457200" rtl="0" eaLnBrk="1" latinLnBrk="0" hangingPunct="1">
        <a:spcBef>
          <a:spcPct val="20000"/>
        </a:spcBef>
        <a:buFont typeface="Arial"/>
        <a:buChar char="•"/>
        <a:defRPr sz="2400" kern="1200">
          <a:solidFill>
            <a:schemeClr val="tx1"/>
          </a:solidFill>
          <a:latin typeface="Gill Sans MT" charset="0"/>
          <a:ea typeface="Gill Sans MT" charset="0"/>
          <a:cs typeface="Gill Sans MT" charset="0"/>
        </a:defRPr>
      </a:lvl3pPr>
      <a:lvl4pPr marL="1600200" indent="-228600" algn="l" defTabSz="457200" rtl="0" eaLnBrk="1" latinLnBrk="0" hangingPunct="1">
        <a:spcBef>
          <a:spcPct val="20000"/>
        </a:spcBef>
        <a:buFont typeface="Arial"/>
        <a:buChar char="–"/>
        <a:defRPr sz="2000" kern="1200">
          <a:solidFill>
            <a:schemeClr val="tx1"/>
          </a:solidFill>
          <a:latin typeface="Gill Sans MT" charset="0"/>
          <a:ea typeface="Gill Sans MT" charset="0"/>
          <a:cs typeface="Gill Sans MT" charset="0"/>
        </a:defRPr>
      </a:lvl4pPr>
      <a:lvl5pPr marL="2057400" indent="-228600" algn="l" defTabSz="457200" rtl="0" eaLnBrk="1" latinLnBrk="0" hangingPunct="1">
        <a:spcBef>
          <a:spcPct val="20000"/>
        </a:spcBef>
        <a:buFont typeface="Arial"/>
        <a:buChar char="»"/>
        <a:defRPr sz="2000" kern="1200">
          <a:solidFill>
            <a:schemeClr val="tx1"/>
          </a:solidFill>
          <a:latin typeface="Gill Sans MT" charset="0"/>
          <a:ea typeface="Gill Sans MT" charset="0"/>
          <a:cs typeface="Gill Sans MT"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Quality assessment in Health and Physical Education	</a:t>
            </a:r>
            <a:endParaRPr lang="en-US" dirty="0"/>
          </a:p>
        </p:txBody>
      </p:sp>
      <p:sp>
        <p:nvSpPr>
          <p:cNvPr id="3" name="Subtitle 2"/>
          <p:cNvSpPr>
            <a:spLocks noGrp="1"/>
          </p:cNvSpPr>
          <p:nvPr>
            <p:ph type="subTitle" idx="1"/>
          </p:nvPr>
        </p:nvSpPr>
        <p:spPr/>
        <p:txBody>
          <a:bodyPr/>
          <a:lstStyle/>
          <a:p>
            <a:r>
              <a:rPr lang="en-US" dirty="0" smtClean="0"/>
              <a:t>Primary years workshop</a:t>
            </a:r>
            <a:endParaRPr lang="en-US" dirty="0"/>
          </a:p>
        </p:txBody>
      </p:sp>
    </p:spTree>
    <p:extLst>
      <p:ext uri="{BB962C8B-B14F-4D97-AF65-F5344CB8AC3E}">
        <p14:creationId xmlns:p14="http://schemas.microsoft.com/office/powerpoint/2010/main" val="1951713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Sub-strands and themes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036251"/>
              </p:ext>
            </p:extLst>
          </p:nvPr>
        </p:nvGraphicFramePr>
        <p:xfrm>
          <a:off x="457200" y="1625601"/>
          <a:ext cx="8229600" cy="4622800"/>
        </p:xfrm>
        <a:graphic>
          <a:graphicData uri="http://schemas.openxmlformats.org/drawingml/2006/table">
            <a:tbl>
              <a:tblPr firstRow="1" firstCol="1" bandRow="1">
                <a:tableStyleId>{5940675A-B579-460E-94D1-54222C63F5DA}</a:tableStyleId>
              </a:tblPr>
              <a:tblGrid>
                <a:gridCol w="4114800"/>
                <a:gridCol w="4114800"/>
              </a:tblGrid>
              <a:tr h="1740854">
                <a:tc>
                  <a:txBody>
                    <a:bodyPr/>
                    <a:lstStyle/>
                    <a:p>
                      <a:pPr>
                        <a:lnSpc>
                          <a:spcPct val="115000"/>
                        </a:lnSpc>
                        <a:spcBef>
                          <a:spcPts val="1200"/>
                        </a:spcBef>
                        <a:spcAft>
                          <a:spcPts val="1000"/>
                        </a:spcAft>
                      </a:pPr>
                      <a:r>
                        <a:rPr lang="en-AU" sz="1400" dirty="0">
                          <a:effectLst/>
                          <a:latin typeface="Gill Sans MT" charset="0"/>
                          <a:ea typeface="Gill Sans MT" charset="0"/>
                          <a:cs typeface="Gill Sans MT" charset="0"/>
                        </a:rPr>
                        <a:t>Being healthy, safe and active</a:t>
                      </a:r>
                      <a:endParaRPr lang="en-US" sz="1400" dirty="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dirty="0">
                          <a:effectLst/>
                          <a:latin typeface="Gill Sans MT" charset="0"/>
                          <a:ea typeface="Gill Sans MT" charset="0"/>
                          <a:cs typeface="Gill Sans MT" charset="0"/>
                        </a:rPr>
                        <a:t>Identities</a:t>
                      </a:r>
                      <a:endParaRPr lang="en-US" sz="1400" dirty="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dirty="0">
                          <a:effectLst/>
                          <a:latin typeface="Gill Sans MT" charset="0"/>
                          <a:ea typeface="Gill Sans MT" charset="0"/>
                          <a:cs typeface="Gill Sans MT" charset="0"/>
                        </a:rPr>
                        <a:t>Changes and transitions</a:t>
                      </a:r>
                      <a:endParaRPr lang="en-US" sz="1400" dirty="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dirty="0">
                          <a:effectLst/>
                          <a:latin typeface="Gill Sans MT" charset="0"/>
                          <a:ea typeface="Gill Sans MT" charset="0"/>
                          <a:cs typeface="Gill Sans MT" charset="0"/>
                        </a:rPr>
                        <a:t>Help-seeking</a:t>
                      </a:r>
                      <a:endParaRPr lang="en-US" sz="1400" dirty="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dirty="0">
                          <a:effectLst/>
                          <a:latin typeface="Gill Sans MT" charset="0"/>
                          <a:ea typeface="Gill Sans MT" charset="0"/>
                          <a:cs typeface="Gill Sans MT" charset="0"/>
                        </a:rPr>
                        <a:t>Making healthy and safe choices</a:t>
                      </a:r>
                      <a:endParaRPr lang="en-US" sz="1400" dirty="0">
                        <a:effectLst/>
                        <a:latin typeface="Gill Sans MT" charset="0"/>
                        <a:ea typeface="Gill Sans MT" charset="0"/>
                        <a:cs typeface="Gill Sans MT" charset="0"/>
                      </a:endParaRPr>
                    </a:p>
                  </a:txBody>
                  <a:tcPr marL="68580" marR="68580" marT="0" marB="0"/>
                </a:tc>
                <a:tc>
                  <a:txBody>
                    <a:bodyPr/>
                    <a:lstStyle/>
                    <a:p>
                      <a:pPr>
                        <a:lnSpc>
                          <a:spcPct val="115000"/>
                        </a:lnSpc>
                        <a:spcBef>
                          <a:spcPts val="1200"/>
                        </a:spcBef>
                        <a:spcAft>
                          <a:spcPts val="1000"/>
                        </a:spcAft>
                      </a:pPr>
                      <a:r>
                        <a:rPr lang="en-AU" sz="1400" dirty="0">
                          <a:effectLst/>
                          <a:latin typeface="Gill Sans MT" charset="0"/>
                          <a:ea typeface="Gill Sans MT" charset="0"/>
                          <a:cs typeface="Gill Sans MT" charset="0"/>
                        </a:rPr>
                        <a:t>Moving our body</a:t>
                      </a:r>
                      <a:endParaRPr lang="en-US" sz="1400" dirty="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dirty="0">
                          <a:effectLst/>
                          <a:latin typeface="Gill Sans MT" charset="0"/>
                          <a:ea typeface="Gill Sans MT" charset="0"/>
                          <a:cs typeface="Gill Sans MT" charset="0"/>
                        </a:rPr>
                        <a:t>Refining movement skills</a:t>
                      </a:r>
                      <a:endParaRPr lang="en-US" sz="1400" dirty="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dirty="0">
                          <a:effectLst/>
                          <a:latin typeface="Gill Sans MT" charset="0"/>
                          <a:ea typeface="Gill Sans MT" charset="0"/>
                          <a:cs typeface="Gill Sans MT" charset="0"/>
                        </a:rPr>
                        <a:t>Developing movement concepts and strategies</a:t>
                      </a:r>
                      <a:endParaRPr lang="en-US" sz="1400" dirty="0">
                        <a:effectLst/>
                        <a:latin typeface="Gill Sans MT" charset="0"/>
                        <a:ea typeface="Gill Sans MT" charset="0"/>
                        <a:cs typeface="Gill Sans MT" charset="0"/>
                      </a:endParaRPr>
                    </a:p>
                  </a:txBody>
                  <a:tcPr marL="68580" marR="68580" marT="0" marB="0"/>
                </a:tc>
              </a:tr>
              <a:tr h="1440973">
                <a:tc>
                  <a:txBody>
                    <a:bodyPr/>
                    <a:lstStyle/>
                    <a:p>
                      <a:pPr>
                        <a:lnSpc>
                          <a:spcPct val="115000"/>
                        </a:lnSpc>
                        <a:spcBef>
                          <a:spcPts val="1200"/>
                        </a:spcBef>
                        <a:spcAft>
                          <a:spcPts val="1000"/>
                        </a:spcAft>
                      </a:pPr>
                      <a:r>
                        <a:rPr lang="en-AU" sz="1400">
                          <a:effectLst/>
                          <a:latin typeface="Gill Sans MT" charset="0"/>
                          <a:ea typeface="Gill Sans MT" charset="0"/>
                          <a:cs typeface="Gill Sans MT" charset="0"/>
                        </a:rPr>
                        <a:t>Communicating and interacting for health and wellbeing</a:t>
                      </a:r>
                      <a:endParaRPr lang="en-US" sz="140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a:effectLst/>
                          <a:latin typeface="Gill Sans MT" charset="0"/>
                          <a:ea typeface="Gill Sans MT" charset="0"/>
                          <a:cs typeface="Gill Sans MT" charset="0"/>
                        </a:rPr>
                        <a:t>Interacting with others</a:t>
                      </a:r>
                      <a:endParaRPr lang="en-US" sz="140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a:effectLst/>
                          <a:latin typeface="Gill Sans MT" charset="0"/>
                          <a:ea typeface="Gill Sans MT" charset="0"/>
                          <a:cs typeface="Gill Sans MT" charset="0"/>
                        </a:rPr>
                        <a:t>Understanding emotions</a:t>
                      </a:r>
                      <a:endParaRPr lang="en-US" sz="140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a:effectLst/>
                          <a:latin typeface="Gill Sans MT" charset="0"/>
                          <a:ea typeface="Gill Sans MT" charset="0"/>
                          <a:cs typeface="Gill Sans MT" charset="0"/>
                        </a:rPr>
                        <a:t>Health literacy</a:t>
                      </a:r>
                      <a:endParaRPr lang="en-US" sz="1400">
                        <a:effectLst/>
                        <a:latin typeface="Gill Sans MT" charset="0"/>
                        <a:ea typeface="Gill Sans MT" charset="0"/>
                        <a:cs typeface="Gill Sans MT" charset="0"/>
                      </a:endParaRPr>
                    </a:p>
                  </a:txBody>
                  <a:tcPr marL="68580" marR="68580" marT="0" marB="0"/>
                </a:tc>
                <a:tc>
                  <a:txBody>
                    <a:bodyPr/>
                    <a:lstStyle/>
                    <a:p>
                      <a:pPr>
                        <a:lnSpc>
                          <a:spcPct val="115000"/>
                        </a:lnSpc>
                        <a:spcBef>
                          <a:spcPts val="1200"/>
                        </a:spcBef>
                        <a:spcAft>
                          <a:spcPts val="1000"/>
                        </a:spcAft>
                      </a:pPr>
                      <a:r>
                        <a:rPr lang="en-AU" sz="1400" dirty="0">
                          <a:effectLst/>
                          <a:latin typeface="Gill Sans MT" charset="0"/>
                          <a:ea typeface="Gill Sans MT" charset="0"/>
                          <a:cs typeface="Gill Sans MT" charset="0"/>
                        </a:rPr>
                        <a:t>Understanding movement</a:t>
                      </a:r>
                      <a:endParaRPr lang="en-US" sz="1400" dirty="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dirty="0">
                          <a:effectLst/>
                          <a:latin typeface="Gill Sans MT" charset="0"/>
                          <a:ea typeface="Gill Sans MT" charset="0"/>
                          <a:cs typeface="Gill Sans MT" charset="0"/>
                        </a:rPr>
                        <a:t>Fitness and physical activity</a:t>
                      </a:r>
                      <a:endParaRPr lang="en-US" sz="1400" dirty="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dirty="0">
                          <a:effectLst/>
                          <a:latin typeface="Gill Sans MT" charset="0"/>
                          <a:ea typeface="Gill Sans MT" charset="0"/>
                          <a:cs typeface="Gill Sans MT" charset="0"/>
                        </a:rPr>
                        <a:t>Elements of movement</a:t>
                      </a:r>
                      <a:endParaRPr lang="en-US" sz="1400" dirty="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dirty="0">
                          <a:effectLst/>
                          <a:latin typeface="Gill Sans MT" charset="0"/>
                          <a:ea typeface="Gill Sans MT" charset="0"/>
                          <a:cs typeface="Gill Sans MT" charset="0"/>
                        </a:rPr>
                        <a:t>Cultural significance of physical activity</a:t>
                      </a:r>
                      <a:endParaRPr lang="en-US" sz="1400" dirty="0">
                        <a:effectLst/>
                        <a:latin typeface="Gill Sans MT" charset="0"/>
                        <a:ea typeface="Gill Sans MT" charset="0"/>
                        <a:cs typeface="Gill Sans MT" charset="0"/>
                      </a:endParaRPr>
                    </a:p>
                  </a:txBody>
                  <a:tcPr marL="68580" marR="68580" marT="0" marB="0"/>
                </a:tc>
              </a:tr>
              <a:tr h="1440973">
                <a:tc>
                  <a:txBody>
                    <a:bodyPr/>
                    <a:lstStyle/>
                    <a:p>
                      <a:pPr>
                        <a:lnSpc>
                          <a:spcPct val="115000"/>
                        </a:lnSpc>
                        <a:spcBef>
                          <a:spcPts val="1200"/>
                        </a:spcBef>
                        <a:spcAft>
                          <a:spcPts val="1000"/>
                        </a:spcAft>
                      </a:pPr>
                      <a:r>
                        <a:rPr lang="en-AU" sz="1400">
                          <a:effectLst/>
                          <a:latin typeface="Gill Sans MT" charset="0"/>
                          <a:ea typeface="Gill Sans MT" charset="0"/>
                          <a:cs typeface="Gill Sans MT" charset="0"/>
                        </a:rPr>
                        <a:t>Contributing to healthy and active communities</a:t>
                      </a:r>
                      <a:endParaRPr lang="en-US" sz="140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a:effectLst/>
                          <a:latin typeface="Gill Sans MT" charset="0"/>
                          <a:ea typeface="Gill Sans MT" charset="0"/>
                          <a:cs typeface="Gill Sans MT" charset="0"/>
                        </a:rPr>
                        <a:t>Community health promotion</a:t>
                      </a:r>
                      <a:endParaRPr lang="en-US" sz="140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a:effectLst/>
                          <a:latin typeface="Gill Sans MT" charset="0"/>
                          <a:ea typeface="Gill Sans MT" charset="0"/>
                          <a:cs typeface="Gill Sans MT" charset="0"/>
                        </a:rPr>
                        <a:t>Connecting to the environment</a:t>
                      </a:r>
                      <a:endParaRPr lang="en-US" sz="140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a:effectLst/>
                          <a:latin typeface="Gill Sans MT" charset="0"/>
                          <a:ea typeface="Gill Sans MT" charset="0"/>
                          <a:cs typeface="Gill Sans MT" charset="0"/>
                        </a:rPr>
                        <a:t>Valuing diversity</a:t>
                      </a:r>
                      <a:endParaRPr lang="en-US" sz="1400">
                        <a:effectLst/>
                        <a:latin typeface="Gill Sans MT" charset="0"/>
                        <a:ea typeface="Gill Sans MT" charset="0"/>
                        <a:cs typeface="Gill Sans MT" charset="0"/>
                      </a:endParaRPr>
                    </a:p>
                  </a:txBody>
                  <a:tcPr marL="68580" marR="68580" marT="0" marB="0"/>
                </a:tc>
                <a:tc>
                  <a:txBody>
                    <a:bodyPr/>
                    <a:lstStyle/>
                    <a:p>
                      <a:pPr>
                        <a:lnSpc>
                          <a:spcPct val="115000"/>
                        </a:lnSpc>
                        <a:spcBef>
                          <a:spcPts val="1200"/>
                        </a:spcBef>
                        <a:spcAft>
                          <a:spcPts val="1000"/>
                        </a:spcAft>
                      </a:pPr>
                      <a:r>
                        <a:rPr lang="en-AU" sz="1400" dirty="0">
                          <a:effectLst/>
                          <a:latin typeface="Gill Sans MT" charset="0"/>
                          <a:ea typeface="Gill Sans MT" charset="0"/>
                          <a:cs typeface="Gill Sans MT" charset="0"/>
                        </a:rPr>
                        <a:t>Learning through movement</a:t>
                      </a:r>
                      <a:endParaRPr lang="en-US" sz="1400" dirty="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dirty="0">
                          <a:effectLst/>
                          <a:latin typeface="Gill Sans MT" charset="0"/>
                          <a:ea typeface="Gill Sans MT" charset="0"/>
                          <a:cs typeface="Gill Sans MT" charset="0"/>
                        </a:rPr>
                        <a:t>Teamwork and leadership</a:t>
                      </a:r>
                      <a:endParaRPr lang="en-US" sz="1400" dirty="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dirty="0">
                          <a:effectLst/>
                          <a:latin typeface="Gill Sans MT" charset="0"/>
                          <a:ea typeface="Gill Sans MT" charset="0"/>
                          <a:cs typeface="Gill Sans MT" charset="0"/>
                        </a:rPr>
                        <a:t>Critical and creative thinking in movement</a:t>
                      </a:r>
                      <a:endParaRPr lang="en-US" sz="1400" dirty="0">
                        <a:effectLst/>
                        <a:latin typeface="Gill Sans MT" charset="0"/>
                        <a:ea typeface="Gill Sans MT" charset="0"/>
                        <a:cs typeface="Gill Sans MT" charset="0"/>
                      </a:endParaRPr>
                    </a:p>
                    <a:p>
                      <a:pPr marL="342900" lvl="0" indent="-342900">
                        <a:lnSpc>
                          <a:spcPct val="115000"/>
                        </a:lnSpc>
                        <a:spcAft>
                          <a:spcPts val="0"/>
                        </a:spcAft>
                        <a:buFont typeface="Symbol" charset="2"/>
                        <a:buChar char=""/>
                      </a:pPr>
                      <a:r>
                        <a:rPr lang="en-AU" sz="1400" dirty="0">
                          <a:effectLst/>
                          <a:latin typeface="Gill Sans MT" charset="0"/>
                          <a:ea typeface="Gill Sans MT" charset="0"/>
                          <a:cs typeface="Gill Sans MT" charset="0"/>
                        </a:rPr>
                        <a:t>Ethical behaviour in movement settings</a:t>
                      </a:r>
                      <a:endParaRPr lang="en-US" sz="1400" dirty="0">
                        <a:effectLst/>
                        <a:latin typeface="Gill Sans MT" charset="0"/>
                        <a:ea typeface="Gill Sans MT" charset="0"/>
                        <a:cs typeface="Gill Sans MT" charset="0"/>
                      </a:endParaRPr>
                    </a:p>
                  </a:txBody>
                  <a:tcPr marL="68580" marR="68580" marT="0" marB="0"/>
                </a:tc>
              </a:tr>
            </a:tbl>
          </a:graphicData>
        </a:graphic>
      </p:graphicFrame>
    </p:spTree>
    <p:extLst>
      <p:ext uri="{BB962C8B-B14F-4D97-AF65-F5344CB8AC3E}">
        <p14:creationId xmlns:p14="http://schemas.microsoft.com/office/powerpoint/2010/main" val="210242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Current pictures of teaching and assessment practice </a:t>
            </a:r>
            <a:endParaRPr lang="en-US" dirty="0"/>
          </a:p>
        </p:txBody>
      </p:sp>
      <p:sp>
        <p:nvSpPr>
          <p:cNvPr id="3" name="Subtitle 2"/>
          <p:cNvSpPr>
            <a:spLocks noGrp="1"/>
          </p:cNvSpPr>
          <p:nvPr>
            <p:ph type="subTitle" idx="1"/>
          </p:nvPr>
        </p:nvSpPr>
        <p:spPr/>
        <p:txBody>
          <a:bodyPr/>
          <a:lstStyle/>
          <a:p>
            <a:r>
              <a:rPr lang="en-US" dirty="0" smtClean="0"/>
              <a:t>Session 2</a:t>
            </a:r>
            <a:endParaRPr lang="en-US" dirty="0"/>
          </a:p>
        </p:txBody>
      </p:sp>
    </p:spTree>
    <p:extLst>
      <p:ext uri="{BB962C8B-B14F-4D97-AF65-F5344CB8AC3E}">
        <p14:creationId xmlns:p14="http://schemas.microsoft.com/office/powerpoint/2010/main" val="138538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a:t>What is currently happening in </a:t>
            </a:r>
            <a:r>
              <a:rPr lang="en-US" dirty="0" smtClean="0"/>
              <a:t>your school </a:t>
            </a:r>
            <a:r>
              <a:rPr lang="en-US" dirty="0"/>
              <a:t>in </a:t>
            </a:r>
            <a:r>
              <a:rPr lang="en-US" dirty="0" smtClean="0"/>
              <a:t>HPE? </a:t>
            </a:r>
            <a:endParaRPr lang="en-US" dirty="0"/>
          </a:p>
        </p:txBody>
      </p:sp>
      <p:pic>
        <p:nvPicPr>
          <p:cNvPr id="1026" name="Picture 2" descr="mage result for images passing ball in group"/>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6875" y="1862667"/>
            <a:ext cx="5810250"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27200" y="5537200"/>
            <a:ext cx="5637505" cy="523220"/>
          </a:xfrm>
          <a:prstGeom prst="rect">
            <a:avLst/>
          </a:prstGeom>
          <a:noFill/>
        </p:spPr>
        <p:txBody>
          <a:bodyPr wrap="none" rtlCol="0">
            <a:spAutoFit/>
          </a:bodyPr>
          <a:lstStyle/>
          <a:p>
            <a:r>
              <a:rPr lang="en-US" sz="2800" dirty="0" smtClean="0">
                <a:solidFill>
                  <a:srgbClr val="FF9A0F"/>
                </a:solidFill>
                <a:latin typeface="Gill Sans MT" charset="0"/>
                <a:ea typeface="Gill Sans MT" charset="0"/>
                <a:cs typeface="Gill Sans MT" charset="0"/>
              </a:rPr>
              <a:t>Circle ball </a:t>
            </a:r>
            <a:r>
              <a:rPr lang="en-US" sz="2800" dirty="0" err="1" smtClean="0">
                <a:solidFill>
                  <a:srgbClr val="FF9A0F"/>
                </a:solidFill>
                <a:latin typeface="Gill Sans MT" charset="0"/>
                <a:ea typeface="Gill Sans MT" charset="0"/>
                <a:cs typeface="Gill Sans MT" charset="0"/>
              </a:rPr>
              <a:t>tabata</a:t>
            </a:r>
            <a:r>
              <a:rPr lang="en-US" sz="2800" dirty="0" smtClean="0">
                <a:solidFill>
                  <a:srgbClr val="FF9A0F"/>
                </a:solidFill>
                <a:latin typeface="Gill Sans MT" charset="0"/>
                <a:ea typeface="Gill Sans MT" charset="0"/>
                <a:cs typeface="Gill Sans MT" charset="0"/>
              </a:rPr>
              <a:t> – Guided discussion</a:t>
            </a:r>
            <a:endParaRPr lang="en-US" sz="2800" dirty="0">
              <a:solidFill>
                <a:srgbClr val="FF9A0F"/>
              </a:solidFill>
              <a:latin typeface="Gill Sans MT" charset="0"/>
              <a:ea typeface="Gill Sans MT" charset="0"/>
              <a:cs typeface="Gill Sans MT" charset="0"/>
            </a:endParaRPr>
          </a:p>
        </p:txBody>
      </p:sp>
    </p:spTree>
    <p:extLst>
      <p:ext uri="{BB962C8B-B14F-4D97-AF65-F5344CB8AC3E}">
        <p14:creationId xmlns:p14="http://schemas.microsoft.com/office/powerpoint/2010/main" val="105996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Workshop activity</a:t>
            </a:r>
            <a:endParaRPr lang="en-US" dirty="0">
              <a:solidFill>
                <a:srgbClr val="FF6600"/>
              </a:solidFill>
            </a:endParaRPr>
          </a:p>
        </p:txBody>
      </p:sp>
      <p:pic>
        <p:nvPicPr>
          <p:cNvPr id="4" name="Content Placeholder 3"/>
          <p:cNvPicPr>
            <a:picLocks noGrp="1" noChangeAspect="1"/>
          </p:cNvPicPr>
          <p:nvPr>
            <p:ph idx="1"/>
          </p:nvPr>
        </p:nvPicPr>
        <p:blipFill>
          <a:blip r:embed="rId3"/>
          <a:srcRect t="16849" b="16849"/>
          <a:stretch>
            <a:fillRect/>
          </a:stretch>
        </p:blipFill>
        <p:spPr>
          <a:xfrm>
            <a:off x="1927592" y="1600200"/>
            <a:ext cx="5325153" cy="2928629"/>
          </a:xfrm>
        </p:spPr>
      </p:pic>
      <p:sp>
        <p:nvSpPr>
          <p:cNvPr id="5" name="TextBox 4"/>
          <p:cNvSpPr txBox="1"/>
          <p:nvPr/>
        </p:nvSpPr>
        <p:spPr>
          <a:xfrm>
            <a:off x="651652" y="4729367"/>
            <a:ext cx="7669430" cy="1077218"/>
          </a:xfrm>
          <a:prstGeom prst="rect">
            <a:avLst/>
          </a:prstGeom>
          <a:noFill/>
        </p:spPr>
        <p:txBody>
          <a:bodyPr wrap="square" rtlCol="0">
            <a:spAutoFit/>
          </a:bodyPr>
          <a:lstStyle/>
          <a:p>
            <a:pPr algn="ctr"/>
            <a:r>
              <a:rPr lang="en-US" sz="3200" dirty="0">
                <a:solidFill>
                  <a:schemeClr val="accent3">
                    <a:lumMod val="75000"/>
                  </a:schemeClr>
                </a:solidFill>
                <a:latin typeface="Gill Sans MT" charset="0"/>
                <a:ea typeface="Gill Sans MT" charset="0"/>
                <a:cs typeface="Gill Sans MT" charset="0"/>
              </a:rPr>
              <a:t>Challenges </a:t>
            </a:r>
            <a:r>
              <a:rPr lang="en-US" sz="3200" dirty="0" smtClean="0">
                <a:solidFill>
                  <a:schemeClr val="accent3">
                    <a:lumMod val="75000"/>
                  </a:schemeClr>
                </a:solidFill>
                <a:latin typeface="Gill Sans MT" charset="0"/>
                <a:ea typeface="Gill Sans MT" charset="0"/>
                <a:cs typeface="Gill Sans MT" charset="0"/>
              </a:rPr>
              <a:t>you </a:t>
            </a:r>
            <a:r>
              <a:rPr lang="en-US" sz="3200" dirty="0">
                <a:solidFill>
                  <a:schemeClr val="accent3">
                    <a:lumMod val="75000"/>
                  </a:schemeClr>
                </a:solidFill>
                <a:latin typeface="Gill Sans MT" charset="0"/>
                <a:ea typeface="Gill Sans MT" charset="0"/>
                <a:cs typeface="Gill Sans MT" charset="0"/>
              </a:rPr>
              <a:t>are experiencing with assessing Health and Physical Education</a:t>
            </a:r>
          </a:p>
        </p:txBody>
      </p:sp>
    </p:spTree>
    <p:extLst>
      <p:ext uri="{BB962C8B-B14F-4D97-AF65-F5344CB8AC3E}">
        <p14:creationId xmlns:p14="http://schemas.microsoft.com/office/powerpoint/2010/main" val="593787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Workshop activity</a:t>
            </a:r>
            <a:endParaRPr lang="en-US" dirty="0">
              <a:solidFill>
                <a:srgbClr val="FF6600"/>
              </a:solidFill>
            </a:endParaRPr>
          </a:p>
        </p:txBody>
      </p:sp>
      <p:pic>
        <p:nvPicPr>
          <p:cNvPr id="4" name="Content Placeholder 3"/>
          <p:cNvPicPr>
            <a:picLocks noGrp="1" noChangeAspect="1"/>
          </p:cNvPicPr>
          <p:nvPr>
            <p:ph idx="1"/>
          </p:nvPr>
        </p:nvPicPr>
        <p:blipFill>
          <a:blip r:embed="rId3"/>
          <a:srcRect t="16849" b="16849"/>
          <a:stretch>
            <a:fillRect/>
          </a:stretch>
        </p:blipFill>
        <p:spPr>
          <a:xfrm>
            <a:off x="1927592" y="1600200"/>
            <a:ext cx="5325153" cy="2928629"/>
          </a:xfrm>
        </p:spPr>
      </p:pic>
      <p:sp>
        <p:nvSpPr>
          <p:cNvPr id="5" name="TextBox 4"/>
          <p:cNvSpPr txBox="1"/>
          <p:nvPr/>
        </p:nvSpPr>
        <p:spPr>
          <a:xfrm>
            <a:off x="651652" y="4729367"/>
            <a:ext cx="7669430" cy="1077218"/>
          </a:xfrm>
          <a:prstGeom prst="rect">
            <a:avLst/>
          </a:prstGeom>
          <a:noFill/>
        </p:spPr>
        <p:txBody>
          <a:bodyPr wrap="square" rtlCol="0">
            <a:spAutoFit/>
          </a:bodyPr>
          <a:lstStyle/>
          <a:p>
            <a:pPr algn="ctr"/>
            <a:r>
              <a:rPr lang="en-US" sz="3200" dirty="0">
                <a:solidFill>
                  <a:schemeClr val="accent3">
                    <a:lumMod val="75000"/>
                  </a:schemeClr>
                </a:solidFill>
                <a:latin typeface="Gill Sans MT" charset="0"/>
                <a:ea typeface="Gill Sans MT" charset="0"/>
                <a:cs typeface="Gill Sans MT" charset="0"/>
              </a:rPr>
              <a:t>W</a:t>
            </a:r>
            <a:r>
              <a:rPr lang="en-US" sz="3200" dirty="0" smtClean="0">
                <a:solidFill>
                  <a:schemeClr val="accent3">
                    <a:lumMod val="75000"/>
                  </a:schemeClr>
                </a:solidFill>
                <a:latin typeface="Gill Sans MT" charset="0"/>
                <a:ea typeface="Gill Sans MT" charset="0"/>
                <a:cs typeface="Gill Sans MT" charset="0"/>
              </a:rPr>
              <a:t>hat </a:t>
            </a:r>
            <a:r>
              <a:rPr lang="en-US" sz="3200" dirty="0">
                <a:solidFill>
                  <a:schemeClr val="accent3">
                    <a:lumMod val="75000"/>
                  </a:schemeClr>
                </a:solidFill>
                <a:latin typeface="Gill Sans MT" charset="0"/>
                <a:ea typeface="Gill Sans MT" charset="0"/>
                <a:cs typeface="Gill Sans MT" charset="0"/>
              </a:rPr>
              <a:t>suggestions/solutions would you suggest for these </a:t>
            </a:r>
            <a:r>
              <a:rPr lang="en-US" sz="3200" dirty="0" smtClean="0">
                <a:solidFill>
                  <a:schemeClr val="accent3">
                    <a:lumMod val="75000"/>
                  </a:schemeClr>
                </a:solidFill>
                <a:latin typeface="Gill Sans MT" charset="0"/>
                <a:ea typeface="Gill Sans MT" charset="0"/>
                <a:cs typeface="Gill Sans MT" charset="0"/>
              </a:rPr>
              <a:t>challenges? </a:t>
            </a:r>
            <a:endParaRPr lang="en-US" sz="3200" dirty="0">
              <a:solidFill>
                <a:schemeClr val="accent3">
                  <a:lumMod val="75000"/>
                </a:schemeClr>
              </a:solidFill>
              <a:latin typeface="Gill Sans MT" charset="0"/>
              <a:ea typeface="Gill Sans MT" charset="0"/>
              <a:cs typeface="Gill Sans MT" charset="0"/>
            </a:endParaRPr>
          </a:p>
        </p:txBody>
      </p:sp>
    </p:spTree>
    <p:extLst>
      <p:ext uri="{BB962C8B-B14F-4D97-AF65-F5344CB8AC3E}">
        <p14:creationId xmlns:p14="http://schemas.microsoft.com/office/powerpoint/2010/main" val="1323053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51750"/>
            <a:ext cx="9144000" cy="5280849"/>
          </a:xfrm>
          <a:prstGeom prst="rect">
            <a:avLst/>
          </a:prstGeom>
        </p:spPr>
      </p:pic>
    </p:spTree>
    <p:extLst>
      <p:ext uri="{BB962C8B-B14F-4D97-AF65-F5344CB8AC3E}">
        <p14:creationId xmlns:p14="http://schemas.microsoft.com/office/powerpoint/2010/main" val="3622751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Who takes responsibility for teaching </a:t>
            </a:r>
            <a:r>
              <a:rPr lang="en-US" dirty="0" smtClean="0"/>
              <a:t>and assessing aspects </a:t>
            </a:r>
            <a:r>
              <a:rPr lang="en-US" dirty="0"/>
              <a:t>of Health and Physical Education? </a:t>
            </a:r>
            <a:endParaRPr lang="en-US" dirty="0"/>
          </a:p>
        </p:txBody>
      </p:sp>
      <p:sp>
        <p:nvSpPr>
          <p:cNvPr id="5" name="Subtitle 4"/>
          <p:cNvSpPr>
            <a:spLocks noGrp="1"/>
          </p:cNvSpPr>
          <p:nvPr>
            <p:ph type="subTitle" idx="1"/>
          </p:nvPr>
        </p:nvSpPr>
        <p:spPr>
          <a:xfrm>
            <a:off x="1371600" y="4351866"/>
            <a:ext cx="6400800" cy="1286933"/>
          </a:xfrm>
        </p:spPr>
        <p:txBody>
          <a:bodyPr/>
          <a:lstStyle/>
          <a:p>
            <a:r>
              <a:rPr lang="en-US" smtClean="0"/>
              <a:t>Session 3</a:t>
            </a:r>
            <a:endParaRPr lang="en-US"/>
          </a:p>
        </p:txBody>
      </p:sp>
    </p:spTree>
    <p:extLst>
      <p:ext uri="{BB962C8B-B14F-4D97-AF65-F5344CB8AC3E}">
        <p14:creationId xmlns:p14="http://schemas.microsoft.com/office/powerpoint/2010/main" val="2053963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rporate_circle_think_tank_800_clr_5160.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07199" y="1790167"/>
            <a:ext cx="5812389" cy="5085841"/>
          </a:xfrm>
          <a:prstGeom prst="rect">
            <a:avLst/>
          </a:prstGeom>
        </p:spPr>
      </p:pic>
      <p:sp>
        <p:nvSpPr>
          <p:cNvPr id="3" name="Title 2"/>
          <p:cNvSpPr>
            <a:spLocks noGrp="1"/>
          </p:cNvSpPr>
          <p:nvPr>
            <p:ph type="title"/>
          </p:nvPr>
        </p:nvSpPr>
        <p:spPr/>
        <p:txBody>
          <a:bodyPr>
            <a:normAutofit fontScale="90000"/>
          </a:bodyPr>
          <a:lstStyle/>
          <a:p>
            <a:r>
              <a:rPr lang="en-US" dirty="0" smtClean="0"/>
              <a:t>Who teaches and assesses what, when and where are the gaps?</a:t>
            </a:r>
            <a:endParaRPr lang="en-US" dirty="0"/>
          </a:p>
        </p:txBody>
      </p:sp>
    </p:spTree>
    <p:extLst>
      <p:ext uri="{BB962C8B-B14F-4D97-AF65-F5344CB8AC3E}">
        <p14:creationId xmlns:p14="http://schemas.microsoft.com/office/powerpoint/2010/main" val="1244309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Take 5</a:t>
            </a:r>
            <a:endParaRPr lang="en-US" dirty="0">
              <a:solidFill>
                <a:srgbClr val="FF6600"/>
              </a:solidFill>
            </a:endParaRPr>
          </a:p>
        </p:txBody>
      </p:sp>
      <p:sp>
        <p:nvSpPr>
          <p:cNvPr id="3" name="Content Placeholder 2"/>
          <p:cNvSpPr>
            <a:spLocks noGrp="1"/>
          </p:cNvSpPr>
          <p:nvPr>
            <p:ph idx="1"/>
          </p:nvPr>
        </p:nvSpPr>
        <p:spPr/>
        <p:txBody>
          <a:bodyPr/>
          <a:lstStyle/>
          <a:p>
            <a:r>
              <a:rPr lang="en-US" dirty="0" smtClean="0"/>
              <a:t>5 squats</a:t>
            </a:r>
          </a:p>
          <a:p>
            <a:endParaRPr lang="en-US" dirty="0" smtClean="0"/>
          </a:p>
          <a:p>
            <a:r>
              <a:rPr lang="en-US" dirty="0" smtClean="0"/>
              <a:t>5 jumping jacks</a:t>
            </a:r>
          </a:p>
          <a:p>
            <a:endParaRPr lang="en-US" dirty="0" smtClean="0"/>
          </a:p>
          <a:p>
            <a:r>
              <a:rPr lang="en-US" dirty="0" smtClean="0"/>
              <a:t>5 arm circles</a:t>
            </a:r>
          </a:p>
          <a:p>
            <a:endParaRPr lang="en-US" dirty="0" smtClean="0"/>
          </a:p>
          <a:p>
            <a:r>
              <a:rPr lang="en-US" dirty="0" smtClean="0"/>
              <a:t>5 “looking for the chicken”</a:t>
            </a:r>
            <a:endParaRPr lang="en-US" dirty="0"/>
          </a:p>
        </p:txBody>
      </p:sp>
      <p:pic>
        <p:nvPicPr>
          <p:cNvPr id="4" name="Picture 3" descr="left_brained_color_800_clr_1506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2827" y="1179973"/>
            <a:ext cx="4355630" cy="3538949"/>
          </a:xfrm>
          <a:prstGeom prst="rect">
            <a:avLst/>
          </a:prstGeom>
        </p:spPr>
      </p:pic>
    </p:spTree>
    <p:extLst>
      <p:ext uri="{BB962C8B-B14F-4D97-AF65-F5344CB8AC3E}">
        <p14:creationId xmlns:p14="http://schemas.microsoft.com/office/powerpoint/2010/main" val="1600012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A-E within the context of Health and Physical Education </a:t>
            </a:r>
            <a:endParaRPr lang="en-US" dirty="0"/>
          </a:p>
        </p:txBody>
      </p:sp>
      <p:sp>
        <p:nvSpPr>
          <p:cNvPr id="3" name="Subtitle 2"/>
          <p:cNvSpPr>
            <a:spLocks noGrp="1"/>
          </p:cNvSpPr>
          <p:nvPr>
            <p:ph type="subTitle" idx="1"/>
          </p:nvPr>
        </p:nvSpPr>
        <p:spPr/>
        <p:txBody>
          <a:bodyPr/>
          <a:lstStyle/>
          <a:p>
            <a:r>
              <a:rPr lang="en-US" dirty="0" smtClean="0"/>
              <a:t>Session 4</a:t>
            </a:r>
            <a:endParaRPr lang="en-US" dirty="0"/>
          </a:p>
        </p:txBody>
      </p:sp>
    </p:spTree>
    <p:extLst>
      <p:ext uri="{BB962C8B-B14F-4D97-AF65-F5344CB8AC3E}">
        <p14:creationId xmlns:p14="http://schemas.microsoft.com/office/powerpoint/2010/main" val="61199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outcomes</a:t>
            </a:r>
            <a:endParaRPr lang="en-US" dirty="0"/>
          </a:p>
        </p:txBody>
      </p:sp>
      <p:sp>
        <p:nvSpPr>
          <p:cNvPr id="3" name="Content Placeholder 2"/>
          <p:cNvSpPr>
            <a:spLocks noGrp="1"/>
          </p:cNvSpPr>
          <p:nvPr>
            <p:ph idx="1"/>
          </p:nvPr>
        </p:nvSpPr>
        <p:spPr>
          <a:xfrm>
            <a:off x="321733" y="1583266"/>
            <a:ext cx="8229600" cy="4919134"/>
          </a:xfrm>
        </p:spPr>
        <p:txBody>
          <a:bodyPr>
            <a:normAutofit fontScale="92500" lnSpcReduction="20000"/>
          </a:bodyPr>
          <a:lstStyle/>
          <a:p>
            <a:pPr lvl="0"/>
            <a:r>
              <a:rPr lang="en-US" dirty="0" smtClean="0"/>
              <a:t>Investigate the </a:t>
            </a:r>
            <a:r>
              <a:rPr lang="en-US" dirty="0"/>
              <a:t>challenges </a:t>
            </a:r>
            <a:r>
              <a:rPr lang="en-US" dirty="0" smtClean="0"/>
              <a:t>in </a:t>
            </a:r>
            <a:r>
              <a:rPr lang="en-US" dirty="0"/>
              <a:t>implementation of </a:t>
            </a:r>
            <a:r>
              <a:rPr lang="en-US" dirty="0" smtClean="0"/>
              <a:t>Health and Physical Education in primary </a:t>
            </a:r>
            <a:r>
              <a:rPr lang="en-US" dirty="0"/>
              <a:t>schools </a:t>
            </a:r>
            <a:endParaRPr lang="en-US" dirty="0" smtClean="0"/>
          </a:p>
          <a:p>
            <a:pPr lvl="0"/>
            <a:r>
              <a:rPr lang="en-US" dirty="0" smtClean="0"/>
              <a:t>Develop understanding </a:t>
            </a:r>
            <a:r>
              <a:rPr lang="en-US" dirty="0"/>
              <a:t>of </a:t>
            </a:r>
            <a:r>
              <a:rPr lang="en-US" dirty="0" smtClean="0"/>
              <a:t>Health and Physical Education curriculum </a:t>
            </a:r>
            <a:r>
              <a:rPr lang="en-US" dirty="0"/>
              <a:t>to support effective planning and teaching </a:t>
            </a:r>
            <a:endParaRPr lang="en-US" dirty="0" smtClean="0"/>
          </a:p>
          <a:p>
            <a:pPr lvl="0"/>
            <a:r>
              <a:rPr lang="en-US" dirty="0" smtClean="0"/>
              <a:t>Develop a model of </a:t>
            </a:r>
            <a:r>
              <a:rPr lang="en-US" dirty="0"/>
              <a:t>planning and collaboration between primary school PE teachers and classroom teachers </a:t>
            </a:r>
            <a:r>
              <a:rPr lang="en-US" dirty="0" smtClean="0"/>
              <a:t>to ensure consistent assessment judgements</a:t>
            </a:r>
          </a:p>
          <a:p>
            <a:pPr lvl="0"/>
            <a:r>
              <a:rPr lang="en-US" dirty="0" smtClean="0"/>
              <a:t>Provide </a:t>
            </a:r>
            <a:r>
              <a:rPr lang="en-US" dirty="0"/>
              <a:t>practical school-based strategies for quality assessment processes in Health and Physical </a:t>
            </a:r>
            <a:r>
              <a:rPr lang="en-US" dirty="0" smtClean="0"/>
              <a:t>Education</a:t>
            </a:r>
            <a:r>
              <a:rPr lang="en-US" dirty="0"/>
              <a:t>.</a:t>
            </a:r>
            <a:endParaRPr lang="en-US" dirty="0"/>
          </a:p>
        </p:txBody>
      </p:sp>
    </p:spTree>
    <p:extLst>
      <p:ext uri="{BB962C8B-B14F-4D97-AF65-F5344CB8AC3E}">
        <p14:creationId xmlns:p14="http://schemas.microsoft.com/office/powerpoint/2010/main" val="966473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duotone>
              <a:schemeClr val="accent1">
                <a:shade val="45000"/>
                <a:satMod val="135000"/>
              </a:schemeClr>
              <a:prstClr val="white"/>
            </a:duotone>
          </a:blip>
          <a:srcRect l="-12257" r="-12257"/>
          <a:stretch>
            <a:fillRect/>
          </a:stretch>
        </p:blipFill>
        <p:spPr>
          <a:xfrm>
            <a:off x="-1605549" y="1"/>
            <a:ext cx="12109144" cy="6659563"/>
          </a:xfrm>
        </p:spPr>
      </p:pic>
      <p:sp>
        <p:nvSpPr>
          <p:cNvPr id="5" name="TextBox 4"/>
          <p:cNvSpPr txBox="1"/>
          <p:nvPr/>
        </p:nvSpPr>
        <p:spPr>
          <a:xfrm>
            <a:off x="4648377" y="574529"/>
            <a:ext cx="3860625" cy="923330"/>
          </a:xfrm>
          <a:prstGeom prst="rect">
            <a:avLst/>
          </a:prstGeom>
          <a:solidFill>
            <a:srgbClr val="FFFFFF"/>
          </a:solidFill>
        </p:spPr>
        <p:txBody>
          <a:bodyPr wrap="square" rtlCol="0">
            <a:spAutoFit/>
          </a:bodyPr>
          <a:lstStyle/>
          <a:p>
            <a:pPr algn="ctr"/>
            <a:r>
              <a:rPr lang="en-US" dirty="0" smtClean="0">
                <a:solidFill>
                  <a:schemeClr val="accent1"/>
                </a:solidFill>
                <a:latin typeface="Avenir Next Demi Bold"/>
                <a:cs typeface="Avenir Next Demi Bold"/>
              </a:rPr>
              <a:t>So I can rank you from A-E everyone has to take the same exam: please climb that tree</a:t>
            </a:r>
            <a:endParaRPr lang="en-US" dirty="0">
              <a:solidFill>
                <a:schemeClr val="accent1"/>
              </a:solidFill>
              <a:latin typeface="Avenir Next Demi Bold"/>
              <a:cs typeface="Avenir Next Demi Bold"/>
            </a:endParaRPr>
          </a:p>
        </p:txBody>
      </p:sp>
    </p:spTree>
    <p:extLst>
      <p:ext uri="{BB962C8B-B14F-4D97-AF65-F5344CB8AC3E}">
        <p14:creationId xmlns:p14="http://schemas.microsoft.com/office/powerpoint/2010/main" val="1467804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 statements</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r>
              <a:rPr lang="en-US" dirty="0"/>
              <a:t>A indicates that a student is performing well above the standard expected </a:t>
            </a:r>
          </a:p>
          <a:p>
            <a:endParaRPr lang="en-US" dirty="0"/>
          </a:p>
          <a:p>
            <a:r>
              <a:rPr lang="en-US" dirty="0" smtClean="0"/>
              <a:t>B </a:t>
            </a:r>
            <a:r>
              <a:rPr lang="en-US" dirty="0"/>
              <a:t>indicates that a student is performing above the standard expected </a:t>
            </a:r>
          </a:p>
          <a:p>
            <a:endParaRPr lang="en-US" dirty="0"/>
          </a:p>
          <a:p>
            <a:r>
              <a:rPr lang="en-US" dirty="0" smtClean="0"/>
              <a:t>C </a:t>
            </a:r>
            <a:r>
              <a:rPr lang="en-US" dirty="0"/>
              <a:t>indicates that a student is performing at the standard expected </a:t>
            </a:r>
          </a:p>
          <a:p>
            <a:endParaRPr lang="en-US" dirty="0"/>
          </a:p>
          <a:p>
            <a:r>
              <a:rPr lang="en-US" dirty="0" smtClean="0"/>
              <a:t>D </a:t>
            </a:r>
            <a:r>
              <a:rPr lang="en-US" dirty="0"/>
              <a:t>indicates that a student is approaching the standard expected </a:t>
            </a:r>
          </a:p>
          <a:p>
            <a:endParaRPr lang="en-US" dirty="0"/>
          </a:p>
          <a:p>
            <a:r>
              <a:rPr lang="en-US" dirty="0" smtClean="0"/>
              <a:t>E </a:t>
            </a:r>
            <a:r>
              <a:rPr lang="en-US" dirty="0"/>
              <a:t>indicates that a student is performing below the standard expected.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415421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Unpacking the HPE achievement standards</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20557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Exploring levels of achievement (ACARA work samples)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6662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ge result for images lun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263" y="550334"/>
            <a:ext cx="8885737" cy="588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128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Revisiting who teaches and assess what, when?</a:t>
            </a:r>
            <a:endParaRPr lang="en-US" dirty="0"/>
          </a:p>
        </p:txBody>
      </p:sp>
      <p:pic>
        <p:nvPicPr>
          <p:cNvPr id="4098" name="Picture 2" descr="mage result for images developing a scope and sequen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91266" y="1634067"/>
            <a:ext cx="5223933" cy="5223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796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stick_figure_sit_in_question_mark_800_clr_2623.png"/>
          <p:cNvPicPr>
            <a:picLocks noGrp="1" noChangeAspect="1"/>
          </p:cNvPicPr>
          <p:nvPr>
            <p:ph idx="1"/>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l="-46976" r="-46976"/>
          <a:stretch>
            <a:fillRect/>
          </a:stretch>
        </p:blipFill>
        <p:spPr/>
      </p:pic>
    </p:spTree>
    <p:extLst>
      <p:ext uri="{BB962C8B-B14F-4D97-AF65-F5344CB8AC3E}">
        <p14:creationId xmlns:p14="http://schemas.microsoft.com/office/powerpoint/2010/main" val="1345939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Reflections on Day 1</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92543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15000"/>
          </a:blip>
          <a:stretch>
            <a:fillRect/>
          </a:stretch>
        </p:blipFill>
        <p:spPr>
          <a:xfrm>
            <a:off x="14587" y="0"/>
            <a:ext cx="9383415" cy="6858000"/>
          </a:xfrm>
          <a:prstGeom prst="rect">
            <a:avLst/>
          </a:prstGeom>
        </p:spPr>
      </p:pic>
      <p:sp>
        <p:nvSpPr>
          <p:cNvPr id="4" name="Title 3"/>
          <p:cNvSpPr>
            <a:spLocks noGrp="1"/>
          </p:cNvSpPr>
          <p:nvPr>
            <p:ph type="title"/>
          </p:nvPr>
        </p:nvSpPr>
        <p:spPr>
          <a:xfrm>
            <a:off x="345006" y="213743"/>
            <a:ext cx="8229600" cy="1143000"/>
          </a:xfrm>
        </p:spPr>
        <p:txBody>
          <a:bodyPr/>
          <a:lstStyle/>
          <a:p>
            <a:r>
              <a:rPr lang="en-US" dirty="0" smtClean="0"/>
              <a:t>Why do we assess?</a:t>
            </a:r>
            <a:endParaRPr lang="en-US" dirty="0"/>
          </a:p>
        </p:txBody>
      </p:sp>
      <p:sp>
        <p:nvSpPr>
          <p:cNvPr id="5" name="Content Placeholder 4"/>
          <p:cNvSpPr>
            <a:spLocks noGrp="1"/>
          </p:cNvSpPr>
          <p:nvPr>
            <p:ph idx="1"/>
          </p:nvPr>
        </p:nvSpPr>
        <p:spPr/>
        <p:txBody>
          <a:bodyPr>
            <a:normAutofit/>
          </a:bodyPr>
          <a:lstStyle/>
          <a:p>
            <a:r>
              <a:rPr lang="en-US" sz="4000" dirty="0">
                <a:solidFill>
                  <a:srgbClr val="376092"/>
                </a:solidFill>
              </a:rPr>
              <a:t>To</a:t>
            </a:r>
            <a:r>
              <a:rPr lang="en-US" sz="4000" dirty="0"/>
              <a:t> </a:t>
            </a:r>
            <a:r>
              <a:rPr lang="en-US" sz="4000" dirty="0">
                <a:solidFill>
                  <a:srgbClr val="FF6600"/>
                </a:solidFill>
              </a:rPr>
              <a:t>collect information </a:t>
            </a:r>
            <a:r>
              <a:rPr lang="en-US" sz="4000" dirty="0">
                <a:solidFill>
                  <a:srgbClr val="376092"/>
                </a:solidFill>
              </a:rPr>
              <a:t>about students’ learning</a:t>
            </a:r>
          </a:p>
          <a:p>
            <a:endParaRPr lang="en-US" sz="4000" dirty="0">
              <a:solidFill>
                <a:srgbClr val="376092"/>
              </a:solidFill>
            </a:endParaRPr>
          </a:p>
          <a:p>
            <a:r>
              <a:rPr lang="en-US" sz="4000" dirty="0">
                <a:solidFill>
                  <a:srgbClr val="376092"/>
                </a:solidFill>
              </a:rPr>
              <a:t>To </a:t>
            </a:r>
            <a:r>
              <a:rPr lang="en-US" sz="4000" dirty="0">
                <a:solidFill>
                  <a:srgbClr val="FF6600"/>
                </a:solidFill>
              </a:rPr>
              <a:t>make judgments </a:t>
            </a:r>
            <a:r>
              <a:rPr lang="en-US" sz="4000" dirty="0">
                <a:solidFill>
                  <a:srgbClr val="376092"/>
                </a:solidFill>
              </a:rPr>
              <a:t>about: </a:t>
            </a:r>
          </a:p>
          <a:p>
            <a:pPr marL="1028700" lvl="1" indent="-571500">
              <a:buFont typeface="Arial"/>
              <a:buChar char="•"/>
            </a:pPr>
            <a:r>
              <a:rPr lang="en-US" sz="4000" dirty="0">
                <a:solidFill>
                  <a:srgbClr val="376092"/>
                </a:solidFill>
              </a:rPr>
              <a:t>quality of </a:t>
            </a:r>
            <a:r>
              <a:rPr lang="en-US" sz="4000" dirty="0">
                <a:solidFill>
                  <a:srgbClr val="FF6600"/>
                </a:solidFill>
              </a:rPr>
              <a:t>student learning</a:t>
            </a:r>
            <a:r>
              <a:rPr lang="en-US" sz="4000" dirty="0"/>
              <a:t> </a:t>
            </a:r>
          </a:p>
          <a:p>
            <a:pPr marL="1028700" lvl="1" indent="-571500">
              <a:buFont typeface="Arial"/>
              <a:buChar char="•"/>
            </a:pPr>
            <a:r>
              <a:rPr lang="en-US" sz="4000" dirty="0">
                <a:solidFill>
                  <a:srgbClr val="376092"/>
                </a:solidFill>
              </a:rPr>
              <a:t>quality of </a:t>
            </a:r>
            <a:r>
              <a:rPr lang="en-US" sz="4000" dirty="0">
                <a:solidFill>
                  <a:srgbClr val="FF6600"/>
                </a:solidFill>
              </a:rPr>
              <a:t>our teaching</a:t>
            </a:r>
            <a:endParaRPr lang="en-US" sz="4000" dirty="0"/>
          </a:p>
          <a:p>
            <a:endParaRPr lang="en-US" dirty="0"/>
          </a:p>
        </p:txBody>
      </p:sp>
    </p:spTree>
    <p:extLst>
      <p:ext uri="{BB962C8B-B14F-4D97-AF65-F5344CB8AC3E}">
        <p14:creationId xmlns:p14="http://schemas.microsoft.com/office/powerpoint/2010/main" val="63028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15000"/>
          </a:blip>
          <a:stretch>
            <a:fillRect/>
          </a:stretch>
        </p:blipFill>
        <p:spPr>
          <a:xfrm>
            <a:off x="14587" y="0"/>
            <a:ext cx="9383415" cy="6858000"/>
          </a:xfrm>
          <a:prstGeom prst="rect">
            <a:avLst/>
          </a:prstGeom>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457200" y="2185261"/>
            <a:ext cx="8229600" cy="3940902"/>
          </a:xfrm>
        </p:spPr>
        <p:txBody>
          <a:bodyPr/>
          <a:lstStyle/>
          <a:p>
            <a:pPr marL="0" indent="0">
              <a:buNone/>
            </a:pPr>
            <a:r>
              <a:rPr lang="en-US" dirty="0" smtClean="0">
                <a:solidFill>
                  <a:srgbClr val="FF6600"/>
                </a:solidFill>
              </a:rPr>
              <a:t>Assessment is about helping students to learn better ....</a:t>
            </a:r>
          </a:p>
          <a:p>
            <a:pPr marL="0" indent="0">
              <a:buNone/>
            </a:pPr>
            <a:endParaRPr lang="en-US" dirty="0"/>
          </a:p>
          <a:p>
            <a:pPr marL="0" indent="0">
              <a:buNone/>
            </a:pPr>
            <a:r>
              <a:rPr lang="en-US" dirty="0" smtClean="0"/>
              <a:t>.... rather than just </a:t>
            </a:r>
            <a:r>
              <a:rPr lang="en-US" dirty="0" smtClean="0">
                <a:solidFill>
                  <a:schemeClr val="tx2"/>
                </a:solidFill>
              </a:rPr>
              <a:t>allocate a grade</a:t>
            </a:r>
            <a:r>
              <a:rPr lang="en-US" dirty="0" smtClean="0"/>
              <a:t>.</a:t>
            </a:r>
            <a:endParaRPr lang="en-US" dirty="0"/>
          </a:p>
        </p:txBody>
      </p:sp>
    </p:spTree>
    <p:extLst>
      <p:ext uri="{BB962C8B-B14F-4D97-AF65-F5344CB8AC3E}">
        <p14:creationId xmlns:p14="http://schemas.microsoft.com/office/powerpoint/2010/main" val="290300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 – Day 1</a:t>
            </a:r>
            <a:endParaRPr lang="en-US" dirty="0"/>
          </a:p>
        </p:txBody>
      </p:sp>
      <p:sp>
        <p:nvSpPr>
          <p:cNvPr id="3" name="Content Placeholder 2"/>
          <p:cNvSpPr>
            <a:spLocks noGrp="1"/>
          </p:cNvSpPr>
          <p:nvPr>
            <p:ph idx="1"/>
          </p:nvPr>
        </p:nvSpPr>
        <p:spPr/>
        <p:txBody>
          <a:bodyPr>
            <a:normAutofit/>
          </a:bodyPr>
          <a:lstStyle/>
          <a:p>
            <a:pPr defTabSz="914400">
              <a:lnSpc>
                <a:spcPct val="150000"/>
              </a:lnSpc>
              <a:spcBef>
                <a:spcPts val="0"/>
              </a:spcBef>
            </a:pPr>
            <a:r>
              <a:rPr lang="en-US" dirty="0"/>
              <a:t>Unpacking </a:t>
            </a:r>
            <a:r>
              <a:rPr lang="en-US" dirty="0" smtClean="0"/>
              <a:t>HPE curriculum </a:t>
            </a:r>
          </a:p>
          <a:p>
            <a:pPr defTabSz="914400">
              <a:lnSpc>
                <a:spcPct val="150000"/>
              </a:lnSpc>
              <a:spcBef>
                <a:spcPts val="0"/>
              </a:spcBef>
            </a:pPr>
            <a:r>
              <a:rPr lang="en-US" dirty="0"/>
              <a:t>Current pictures of teaching and assessment </a:t>
            </a:r>
            <a:endParaRPr lang="en-US" dirty="0" smtClean="0"/>
          </a:p>
          <a:p>
            <a:pPr defTabSz="914400">
              <a:lnSpc>
                <a:spcPct val="150000"/>
              </a:lnSpc>
              <a:spcBef>
                <a:spcPts val="0"/>
              </a:spcBef>
            </a:pPr>
            <a:r>
              <a:rPr lang="en-US" dirty="0" smtClean="0"/>
              <a:t>Staff responsibility </a:t>
            </a:r>
            <a:r>
              <a:rPr lang="en-US" dirty="0"/>
              <a:t>for teaching aspects of </a:t>
            </a:r>
            <a:r>
              <a:rPr lang="en-US" dirty="0" smtClean="0"/>
              <a:t>HPE </a:t>
            </a:r>
          </a:p>
          <a:p>
            <a:pPr defTabSz="914400">
              <a:lnSpc>
                <a:spcPct val="150000"/>
              </a:lnSpc>
              <a:spcBef>
                <a:spcPts val="0"/>
              </a:spcBef>
            </a:pPr>
            <a:r>
              <a:rPr lang="en-US" dirty="0" smtClean="0"/>
              <a:t>A-E standards within </a:t>
            </a:r>
            <a:r>
              <a:rPr lang="en-US" dirty="0"/>
              <a:t>the context of </a:t>
            </a:r>
            <a:r>
              <a:rPr lang="en-US" dirty="0" smtClean="0"/>
              <a:t>HPE </a:t>
            </a:r>
          </a:p>
          <a:p>
            <a:pPr defTabSz="914400">
              <a:lnSpc>
                <a:spcPct val="150000"/>
              </a:lnSpc>
              <a:spcBef>
                <a:spcPts val="0"/>
              </a:spcBef>
            </a:pPr>
            <a:r>
              <a:rPr lang="en-US" dirty="0"/>
              <a:t>Modelling a planning process for teaching and assessment in HPE </a:t>
            </a:r>
            <a:endParaRPr lang="en-US" dirty="0"/>
          </a:p>
        </p:txBody>
      </p:sp>
    </p:spTree>
    <p:extLst>
      <p:ext uri="{BB962C8B-B14F-4D97-AF65-F5344CB8AC3E}">
        <p14:creationId xmlns:p14="http://schemas.microsoft.com/office/powerpoint/2010/main" val="1331931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9469" y="0"/>
            <a:ext cx="10029397" cy="6858000"/>
          </a:xfrm>
          <a:prstGeom prst="rect">
            <a:avLst/>
          </a:prstGeom>
        </p:spPr>
      </p:pic>
      <p:sp>
        <p:nvSpPr>
          <p:cNvPr id="2" name="Title 1"/>
          <p:cNvSpPr>
            <a:spLocks noGrp="1"/>
          </p:cNvSpPr>
          <p:nvPr>
            <p:ph type="title"/>
          </p:nvPr>
        </p:nvSpPr>
        <p:spPr/>
        <p:txBody>
          <a:bodyPr/>
          <a:lstStyle/>
          <a:p>
            <a:r>
              <a:rPr lang="en-US" dirty="0" smtClean="0"/>
              <a:t>How do we assess?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608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rPr>
              <a:t>Group relay challenge</a:t>
            </a:r>
            <a:endParaRPr lang="en-US" dirty="0">
              <a:solidFill>
                <a:srgbClr val="1F497D"/>
              </a:solidFill>
            </a:endParaRPr>
          </a:p>
        </p:txBody>
      </p:sp>
      <p:sp>
        <p:nvSpPr>
          <p:cNvPr id="3" name="Content Placeholder 2"/>
          <p:cNvSpPr>
            <a:spLocks noGrp="1"/>
          </p:cNvSpPr>
          <p:nvPr>
            <p:ph idx="1"/>
          </p:nvPr>
        </p:nvSpPr>
        <p:spPr>
          <a:xfrm>
            <a:off x="457200" y="1600200"/>
            <a:ext cx="8229600" cy="622435"/>
          </a:xfrm>
        </p:spPr>
        <p:txBody>
          <a:bodyPr/>
          <a:lstStyle/>
          <a:p>
            <a:pPr marL="0" indent="0" algn="ctr">
              <a:buNone/>
            </a:pPr>
            <a:r>
              <a:rPr lang="en-US" dirty="0" smtClean="0">
                <a:solidFill>
                  <a:srgbClr val="FF6600"/>
                </a:solidFill>
              </a:rPr>
              <a:t>Our tools of the trade</a:t>
            </a:r>
          </a:p>
          <a:p>
            <a:pPr marL="0" indent="0">
              <a:buNone/>
            </a:pPr>
            <a:endParaRPr lang="en-US" dirty="0"/>
          </a:p>
        </p:txBody>
      </p:sp>
      <p:pic>
        <p:nvPicPr>
          <p:cNvPr id="5" name="Picture 4"/>
          <p:cNvPicPr>
            <a:picLocks noChangeAspect="1"/>
          </p:cNvPicPr>
          <p:nvPr/>
        </p:nvPicPr>
        <p:blipFill>
          <a:blip r:embed="rId3"/>
          <a:stretch>
            <a:fillRect/>
          </a:stretch>
        </p:blipFill>
        <p:spPr>
          <a:xfrm>
            <a:off x="2990911" y="2451574"/>
            <a:ext cx="3743482" cy="3673836"/>
          </a:xfrm>
          <a:prstGeom prst="rect">
            <a:avLst/>
          </a:prstGeom>
        </p:spPr>
      </p:pic>
    </p:spTree>
    <p:extLst>
      <p:ext uri="{BB962C8B-B14F-4D97-AF65-F5344CB8AC3E}">
        <p14:creationId xmlns:p14="http://schemas.microsoft.com/office/powerpoint/2010/main" val="422752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Assessment tools should:</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smtClean="0"/>
              <a:t>be relevant </a:t>
            </a:r>
            <a:r>
              <a:rPr lang="en-US" sz="2400" dirty="0" smtClean="0">
                <a:solidFill>
                  <a:srgbClr val="FF6600"/>
                </a:solidFill>
              </a:rPr>
              <a:t>(linked</a:t>
            </a:r>
            <a:r>
              <a:rPr lang="en-US" sz="2600" dirty="0" smtClean="0">
                <a:solidFill>
                  <a:srgbClr val="FF6600"/>
                </a:solidFill>
              </a:rPr>
              <a:t> </a:t>
            </a:r>
            <a:r>
              <a:rPr lang="en-US" sz="2400" dirty="0" smtClean="0">
                <a:solidFill>
                  <a:srgbClr val="FF6600"/>
                </a:solidFill>
              </a:rPr>
              <a:t>to standards and content)</a:t>
            </a:r>
          </a:p>
          <a:p>
            <a:r>
              <a:rPr lang="en-US" dirty="0" smtClean="0"/>
              <a:t>be appropriate </a:t>
            </a:r>
            <a:r>
              <a:rPr lang="en-US" sz="2400" dirty="0" smtClean="0">
                <a:solidFill>
                  <a:srgbClr val="FF6600"/>
                </a:solidFill>
              </a:rPr>
              <a:t>(measures what it intends to measure)</a:t>
            </a:r>
            <a:endParaRPr lang="en-US" dirty="0" smtClean="0">
              <a:solidFill>
                <a:srgbClr val="FF6600"/>
              </a:solidFill>
            </a:endParaRPr>
          </a:p>
          <a:p>
            <a:r>
              <a:rPr lang="en-US" dirty="0" smtClean="0"/>
              <a:t>be fair </a:t>
            </a:r>
            <a:r>
              <a:rPr lang="en-US" sz="2400" dirty="0" smtClean="0">
                <a:solidFill>
                  <a:srgbClr val="FF6600"/>
                </a:solidFill>
              </a:rPr>
              <a:t>(opportunity for all students to demonstrate what they have learnt)</a:t>
            </a:r>
          </a:p>
          <a:p>
            <a:r>
              <a:rPr lang="en-US" dirty="0" smtClean="0"/>
              <a:t>be accurate </a:t>
            </a:r>
            <a:r>
              <a:rPr lang="en-US" sz="2400" dirty="0" smtClean="0">
                <a:solidFill>
                  <a:srgbClr val="FF6600"/>
                </a:solidFill>
              </a:rPr>
              <a:t>(reliable and valid)</a:t>
            </a:r>
          </a:p>
          <a:p>
            <a:r>
              <a:rPr lang="en-US" dirty="0" smtClean="0"/>
              <a:t>provide useful information</a:t>
            </a:r>
          </a:p>
          <a:p>
            <a:pPr lvl="1"/>
            <a:r>
              <a:rPr lang="en-US" sz="2400" dirty="0" smtClean="0">
                <a:solidFill>
                  <a:srgbClr val="FF6600"/>
                </a:solidFill>
              </a:rPr>
              <a:t>of learning (summative)</a:t>
            </a:r>
          </a:p>
          <a:p>
            <a:pPr lvl="1"/>
            <a:r>
              <a:rPr lang="en-US" sz="2400" dirty="0" smtClean="0">
                <a:solidFill>
                  <a:srgbClr val="FF6600"/>
                </a:solidFill>
              </a:rPr>
              <a:t>for learning (formative)</a:t>
            </a:r>
          </a:p>
          <a:p>
            <a:endParaRPr lang="en-US" dirty="0"/>
          </a:p>
        </p:txBody>
      </p:sp>
    </p:spTree>
    <p:extLst>
      <p:ext uri="{BB962C8B-B14F-4D97-AF65-F5344CB8AC3E}">
        <p14:creationId xmlns:p14="http://schemas.microsoft.com/office/powerpoint/2010/main" val="1022202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F497D"/>
                </a:solidFill>
              </a:rPr>
              <a:t>What constitutes evidence? </a:t>
            </a:r>
            <a:r>
              <a:rPr lang="en-US" sz="3100" dirty="0" smtClean="0">
                <a:solidFill>
                  <a:srgbClr val="1F497D"/>
                </a:solidFill>
              </a:rPr>
              <a:t>(assessment tools)</a:t>
            </a:r>
            <a:endParaRPr lang="en-US" sz="3100" dirty="0">
              <a:solidFill>
                <a:srgbClr val="1F497D"/>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6600"/>
                </a:solidFill>
              </a:rPr>
              <a:t>work samples</a:t>
            </a:r>
          </a:p>
          <a:p>
            <a:r>
              <a:rPr lang="en-US" dirty="0" smtClean="0">
                <a:solidFill>
                  <a:srgbClr val="FF6600"/>
                </a:solidFill>
              </a:rPr>
              <a:t>practical performances</a:t>
            </a:r>
          </a:p>
          <a:p>
            <a:r>
              <a:rPr lang="en-US" dirty="0" smtClean="0">
                <a:solidFill>
                  <a:srgbClr val="FF6600"/>
                </a:solidFill>
              </a:rPr>
              <a:t>group presentations</a:t>
            </a:r>
          </a:p>
          <a:p>
            <a:r>
              <a:rPr lang="en-US" dirty="0" smtClean="0">
                <a:solidFill>
                  <a:srgbClr val="FF6600"/>
                </a:solidFill>
              </a:rPr>
              <a:t>group and class discussions</a:t>
            </a:r>
          </a:p>
          <a:p>
            <a:r>
              <a:rPr lang="en-US" dirty="0" smtClean="0">
                <a:solidFill>
                  <a:srgbClr val="FF6600"/>
                </a:solidFill>
              </a:rPr>
              <a:t>responses to questions</a:t>
            </a:r>
          </a:p>
          <a:p>
            <a:r>
              <a:rPr lang="en-US" dirty="0" smtClean="0">
                <a:solidFill>
                  <a:srgbClr val="FF6600"/>
                </a:solidFill>
              </a:rPr>
              <a:t>observations of students working</a:t>
            </a:r>
          </a:p>
          <a:p>
            <a:r>
              <a:rPr lang="en-US" dirty="0" smtClean="0">
                <a:solidFill>
                  <a:srgbClr val="FF6600"/>
                </a:solidFill>
              </a:rPr>
              <a:t>in-class tasks</a:t>
            </a:r>
          </a:p>
          <a:p>
            <a:r>
              <a:rPr lang="en-US" dirty="0" smtClean="0">
                <a:solidFill>
                  <a:srgbClr val="FF6600"/>
                </a:solidFill>
              </a:rPr>
              <a:t>tests</a:t>
            </a:r>
          </a:p>
          <a:p>
            <a:r>
              <a:rPr lang="en-US" dirty="0" smtClean="0">
                <a:solidFill>
                  <a:srgbClr val="FF6600"/>
                </a:solidFill>
              </a:rPr>
              <a:t>take home assignments</a:t>
            </a:r>
            <a:endParaRPr lang="en-US" dirty="0">
              <a:solidFill>
                <a:srgbClr val="FF6600"/>
              </a:solidFill>
            </a:endParaRPr>
          </a:p>
        </p:txBody>
      </p:sp>
    </p:spTree>
    <p:extLst>
      <p:ext uri="{BB962C8B-B14F-4D97-AF65-F5344CB8AC3E}">
        <p14:creationId xmlns:p14="http://schemas.microsoft.com/office/powerpoint/2010/main" val="1583203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F497D"/>
                </a:solidFill>
              </a:rPr>
              <a:t>Considerations when selecting assessment tools</a:t>
            </a:r>
            <a:endParaRPr lang="en-US" dirty="0">
              <a:solidFill>
                <a:srgbClr val="1F497D"/>
              </a:solidFill>
            </a:endParaRPr>
          </a:p>
        </p:txBody>
      </p:sp>
      <p:sp>
        <p:nvSpPr>
          <p:cNvPr id="3" name="Content Placeholder 2"/>
          <p:cNvSpPr>
            <a:spLocks noGrp="1"/>
          </p:cNvSpPr>
          <p:nvPr>
            <p:ph idx="1"/>
          </p:nvPr>
        </p:nvSpPr>
        <p:spPr>
          <a:xfrm>
            <a:off x="457200" y="2122366"/>
            <a:ext cx="8229600" cy="4003797"/>
          </a:xfrm>
        </p:spPr>
        <p:txBody>
          <a:bodyPr/>
          <a:lstStyle/>
          <a:p>
            <a:pPr>
              <a:lnSpc>
                <a:spcPct val="200000"/>
              </a:lnSpc>
            </a:pPr>
            <a:r>
              <a:rPr lang="en-US" dirty="0" smtClean="0">
                <a:solidFill>
                  <a:srgbClr val="FF6600"/>
                </a:solidFill>
              </a:rPr>
              <a:t>efficiency</a:t>
            </a:r>
            <a:r>
              <a:rPr lang="en-US" dirty="0" smtClean="0"/>
              <a:t> for you and students</a:t>
            </a:r>
          </a:p>
          <a:p>
            <a:pPr>
              <a:lnSpc>
                <a:spcPct val="200000"/>
              </a:lnSpc>
            </a:pPr>
            <a:r>
              <a:rPr lang="en-US" dirty="0" smtClean="0">
                <a:solidFill>
                  <a:srgbClr val="FF6600"/>
                </a:solidFill>
              </a:rPr>
              <a:t>reliability</a:t>
            </a:r>
            <a:r>
              <a:rPr lang="en-US" dirty="0" smtClean="0"/>
              <a:t> within class</a:t>
            </a:r>
          </a:p>
          <a:p>
            <a:pPr>
              <a:lnSpc>
                <a:spcPct val="200000"/>
              </a:lnSpc>
            </a:pPr>
            <a:r>
              <a:rPr lang="en-US" dirty="0" smtClean="0">
                <a:solidFill>
                  <a:srgbClr val="FF6600"/>
                </a:solidFill>
              </a:rPr>
              <a:t>consistency </a:t>
            </a:r>
            <a:r>
              <a:rPr lang="en-US" dirty="0" smtClean="0"/>
              <a:t>across classes</a:t>
            </a:r>
            <a:endParaRPr lang="en-US" dirty="0"/>
          </a:p>
        </p:txBody>
      </p:sp>
    </p:spTree>
    <p:extLst>
      <p:ext uri="{BB962C8B-B14F-4D97-AF65-F5344CB8AC3E}">
        <p14:creationId xmlns:p14="http://schemas.microsoft.com/office/powerpoint/2010/main" val="1579443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a:t>
            </a:r>
            <a:r>
              <a:rPr lang="en-US" dirty="0" smtClean="0"/>
              <a:t>lanning </a:t>
            </a:r>
            <a:r>
              <a:rPr lang="en-US" dirty="0"/>
              <a:t>process for teaching and assessment in HPE </a:t>
            </a:r>
            <a:endParaRPr lang="en-US" dirty="0">
              <a:solidFill>
                <a:srgbClr val="FF6600"/>
              </a:solidFill>
            </a:endParaRPr>
          </a:p>
        </p:txBody>
      </p:sp>
      <p:sp>
        <p:nvSpPr>
          <p:cNvPr id="3" name="Subtitle 2"/>
          <p:cNvSpPr>
            <a:spLocks noGrp="1"/>
          </p:cNvSpPr>
          <p:nvPr>
            <p:ph type="subTitle" idx="1"/>
          </p:nvPr>
        </p:nvSpPr>
        <p:spPr/>
        <p:txBody>
          <a:bodyPr/>
          <a:lstStyle/>
          <a:p>
            <a:r>
              <a:rPr lang="en-US" dirty="0" smtClean="0"/>
              <a:t>From achievement standards to quality teaching, learning and assessment</a:t>
            </a:r>
            <a:endParaRPr lang="en-US" dirty="0"/>
          </a:p>
        </p:txBody>
      </p:sp>
    </p:spTree>
    <p:extLst>
      <p:ext uri="{BB962C8B-B14F-4D97-AF65-F5344CB8AC3E}">
        <p14:creationId xmlns:p14="http://schemas.microsoft.com/office/powerpoint/2010/main" val="20948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006" y="213742"/>
            <a:ext cx="8229600" cy="1143000"/>
          </a:xfrm>
        </p:spPr>
        <p:txBody>
          <a:bodyPr>
            <a:normAutofit/>
          </a:bodyPr>
          <a:lstStyle/>
          <a:p>
            <a:r>
              <a:rPr lang="en-US" dirty="0" smtClean="0"/>
              <a:t>Why start from the end?</a:t>
            </a:r>
            <a:endParaRPr lang="en-US" dirty="0"/>
          </a:p>
        </p:txBody>
      </p:sp>
      <p:sp>
        <p:nvSpPr>
          <p:cNvPr id="5" name="Content Placeholder 4"/>
          <p:cNvSpPr>
            <a:spLocks noGrp="1"/>
          </p:cNvSpPr>
          <p:nvPr>
            <p:ph idx="1"/>
          </p:nvPr>
        </p:nvSpPr>
        <p:spPr>
          <a:xfrm>
            <a:off x="457200" y="1600200"/>
            <a:ext cx="8229600" cy="4817033"/>
          </a:xfrm>
        </p:spPr>
        <p:txBody>
          <a:bodyPr>
            <a:normAutofit fontScale="92500" lnSpcReduction="20000"/>
          </a:bodyPr>
          <a:lstStyle/>
          <a:p>
            <a:pPr marL="0" indent="0">
              <a:buNone/>
            </a:pPr>
            <a:r>
              <a:rPr lang="en-US" sz="4000" dirty="0" smtClean="0"/>
              <a:t>To have clear intentions about your teaching, but also to:</a:t>
            </a:r>
          </a:p>
          <a:p>
            <a:pPr marL="0" indent="0">
              <a:buNone/>
            </a:pPr>
            <a:endParaRPr lang="en-US" sz="4000" dirty="0" smtClean="0"/>
          </a:p>
          <a:p>
            <a:pPr marL="0" indent="0">
              <a:buNone/>
            </a:pPr>
            <a:r>
              <a:rPr lang="en-US" sz="4000" dirty="0" smtClean="0"/>
              <a:t> ...... collect </a:t>
            </a:r>
            <a:r>
              <a:rPr lang="en-US" sz="4000" dirty="0"/>
              <a:t>information about students’ </a:t>
            </a:r>
            <a:r>
              <a:rPr lang="en-US" sz="4000" dirty="0" smtClean="0"/>
              <a:t>learning.....</a:t>
            </a:r>
          </a:p>
          <a:p>
            <a:pPr marL="0" indent="0">
              <a:buNone/>
            </a:pPr>
            <a:endParaRPr lang="en-US" sz="4000" dirty="0" smtClean="0"/>
          </a:p>
          <a:p>
            <a:pPr marL="0" indent="0" algn="r">
              <a:buNone/>
            </a:pPr>
            <a:r>
              <a:rPr lang="en-US" sz="4000" dirty="0" smtClean="0"/>
              <a:t>... in order to make </a:t>
            </a:r>
            <a:r>
              <a:rPr lang="en-US" sz="4000" dirty="0"/>
              <a:t>judgments about: </a:t>
            </a:r>
          </a:p>
          <a:p>
            <a:pPr marL="1885950" lvl="3" indent="-571500"/>
            <a:r>
              <a:rPr lang="en-US" sz="3200" dirty="0"/>
              <a:t>quality of student learning </a:t>
            </a:r>
          </a:p>
          <a:p>
            <a:pPr marL="1885950" lvl="3" indent="-571500"/>
            <a:r>
              <a:rPr lang="en-US" sz="3200" dirty="0"/>
              <a:t>quality of our </a:t>
            </a:r>
            <a:r>
              <a:rPr lang="en-US" sz="3200" dirty="0" smtClean="0"/>
              <a:t>teaching.</a:t>
            </a:r>
            <a:endParaRPr lang="en-US" sz="3200" dirty="0"/>
          </a:p>
        </p:txBody>
      </p:sp>
    </p:spTree>
    <p:extLst>
      <p:ext uri="{BB962C8B-B14F-4D97-AF65-F5344CB8AC3E}">
        <p14:creationId xmlns:p14="http://schemas.microsoft.com/office/powerpoint/2010/main" val="204308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Step 1: Making sense of the standards</a:t>
            </a:r>
            <a:endParaRPr lang="en-US" dirty="0">
              <a:solidFill>
                <a:schemeClr val="tx2"/>
              </a:solidFill>
            </a:endParaRPr>
          </a:p>
        </p:txBody>
      </p:sp>
      <p:sp>
        <p:nvSpPr>
          <p:cNvPr id="3" name="Content Placeholder 2"/>
          <p:cNvSpPr>
            <a:spLocks noGrp="1"/>
          </p:cNvSpPr>
          <p:nvPr>
            <p:ph idx="1"/>
          </p:nvPr>
        </p:nvSpPr>
        <p:spPr>
          <a:xfrm>
            <a:off x="457200" y="2005385"/>
            <a:ext cx="8229600" cy="1403770"/>
          </a:xfrm>
        </p:spPr>
        <p:txBody>
          <a:bodyPr>
            <a:normAutofit/>
          </a:bodyPr>
          <a:lstStyle/>
          <a:p>
            <a:pPr marL="457200" lvl="1" indent="0" algn="ctr">
              <a:buNone/>
            </a:pPr>
            <a:r>
              <a:rPr lang="en-US" dirty="0" smtClean="0">
                <a:solidFill>
                  <a:schemeClr val="tx1">
                    <a:lumMod val="50000"/>
                    <a:lumOff val="50000"/>
                  </a:schemeClr>
                </a:solidFill>
              </a:rPr>
              <a:t>identify elements of the standard that could be the focus of a unit of work</a:t>
            </a:r>
          </a:p>
          <a:p>
            <a:pPr marL="457200" lvl="1" indent="0" algn="ctr">
              <a:buNone/>
            </a:pPr>
            <a:endParaRPr lang="en-US" dirty="0" smtClean="0"/>
          </a:p>
        </p:txBody>
      </p:sp>
      <p:pic>
        <p:nvPicPr>
          <p:cNvPr id="4" name="Picture 3"/>
          <p:cNvPicPr>
            <a:picLocks noChangeAspect="1"/>
          </p:cNvPicPr>
          <p:nvPr/>
        </p:nvPicPr>
        <p:blipFill rotWithShape="1">
          <a:blip r:embed="rId3"/>
          <a:srcRect b="13092"/>
          <a:stretch/>
        </p:blipFill>
        <p:spPr>
          <a:xfrm>
            <a:off x="1186339" y="3026231"/>
            <a:ext cx="6499800" cy="3173754"/>
          </a:xfrm>
          <a:prstGeom prst="rect">
            <a:avLst/>
          </a:prstGeom>
        </p:spPr>
      </p:pic>
    </p:spTree>
    <p:extLst>
      <p:ext uri="{BB962C8B-B14F-4D97-AF65-F5344CB8AC3E}">
        <p14:creationId xmlns:p14="http://schemas.microsoft.com/office/powerpoint/2010/main" val="1256859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5335" y="1002378"/>
            <a:ext cx="8918665" cy="5470889"/>
          </a:xfrm>
          <a:noFill/>
        </p:spPr>
        <p:txBody>
          <a:bodyPr>
            <a:normAutofit/>
          </a:bodyPr>
          <a:lstStyle/>
          <a:p>
            <a:r>
              <a:rPr lang="en-AU" sz="2000" dirty="0"/>
              <a:t>By the end of Year 4, students recognise strategies for managing change. They examine influences that strengthen identities. They investigate how emotional responses vary and understand how to interact positively with others in different situations. </a:t>
            </a:r>
            <a:r>
              <a:rPr lang="en-AU" sz="2000" b="1" dirty="0">
                <a:solidFill>
                  <a:srgbClr val="FF6600"/>
                </a:solidFill>
              </a:rPr>
              <a:t>Students interpret health messages and discuss the influences on healthy and safe choices. </a:t>
            </a:r>
            <a:r>
              <a:rPr lang="en-AU" sz="2000" b="1" dirty="0">
                <a:solidFill>
                  <a:srgbClr val="0070C0"/>
                </a:solidFill>
              </a:rPr>
              <a:t>They understand the benefits of being fit and physically active</a:t>
            </a:r>
            <a:r>
              <a:rPr lang="en-AU" sz="2000" dirty="0"/>
              <a:t>. They describe the connections they have to their community and identify resources available locally to support their health, safety and physical activity.</a:t>
            </a:r>
          </a:p>
          <a:p>
            <a:r>
              <a:rPr lang="en-AU" sz="2000" dirty="0"/>
              <a:t>Students apply strategies for working cooperatively and apply rules fairly. </a:t>
            </a:r>
            <a:r>
              <a:rPr lang="en-AU" sz="2000" b="1" dirty="0">
                <a:solidFill>
                  <a:srgbClr val="FF6600"/>
                </a:solidFill>
              </a:rPr>
              <a:t>They use decision-making and problem-solving skills to select and demonstrate strategies that help them stay safe, healthy </a:t>
            </a:r>
            <a:r>
              <a:rPr lang="en-AU" sz="2000" b="1" dirty="0">
                <a:solidFill>
                  <a:srgbClr val="0070C0"/>
                </a:solidFill>
              </a:rPr>
              <a:t>and active. </a:t>
            </a:r>
            <a:r>
              <a:rPr lang="en-AU" sz="2000" dirty="0"/>
              <a:t>They refine fundamental movement skills and movement concepts and strategies in different physical activities and to solve movement challenges. They create and perform movement sequences using fundamental movement skills and the elements of movement. </a:t>
            </a:r>
            <a:endParaRPr lang="en-US" sz="2000" dirty="0"/>
          </a:p>
        </p:txBody>
      </p:sp>
      <p:sp>
        <p:nvSpPr>
          <p:cNvPr id="2" name="Title 1"/>
          <p:cNvSpPr>
            <a:spLocks noGrp="1"/>
          </p:cNvSpPr>
          <p:nvPr>
            <p:ph type="title"/>
          </p:nvPr>
        </p:nvSpPr>
        <p:spPr>
          <a:xfrm>
            <a:off x="457200" y="-140621"/>
            <a:ext cx="8229600" cy="1143000"/>
          </a:xfrm>
        </p:spPr>
        <p:txBody>
          <a:bodyPr/>
          <a:lstStyle/>
          <a:p>
            <a:r>
              <a:rPr lang="en-AU" b="1" dirty="0" smtClean="0"/>
              <a:t>Year 3 and </a:t>
            </a:r>
            <a:r>
              <a:rPr lang="en-AU" dirty="0"/>
              <a:t>4</a:t>
            </a:r>
            <a:endParaRPr lang="en-AU" b="1" dirty="0"/>
          </a:p>
        </p:txBody>
      </p:sp>
    </p:spTree>
    <p:extLst>
      <p:ext uri="{BB962C8B-B14F-4D97-AF65-F5344CB8AC3E}">
        <p14:creationId xmlns:p14="http://schemas.microsoft.com/office/powerpoint/2010/main" val="765461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F497D"/>
                </a:solidFill>
              </a:rPr>
              <a:t>Step 2 - Aligning content </a:t>
            </a:r>
            <a:endParaRPr lang="en-US" dirty="0">
              <a:solidFill>
                <a:schemeClr val="tx2"/>
              </a:solidFill>
            </a:endParaRPr>
          </a:p>
        </p:txBody>
      </p:sp>
      <p:sp>
        <p:nvSpPr>
          <p:cNvPr id="3" name="Content Placeholder 2"/>
          <p:cNvSpPr>
            <a:spLocks noGrp="1"/>
          </p:cNvSpPr>
          <p:nvPr>
            <p:ph idx="1"/>
          </p:nvPr>
        </p:nvSpPr>
        <p:spPr>
          <a:xfrm>
            <a:off x="457200" y="1605749"/>
            <a:ext cx="8229600" cy="1403770"/>
          </a:xfrm>
        </p:spPr>
        <p:txBody>
          <a:bodyPr>
            <a:normAutofit/>
          </a:bodyPr>
          <a:lstStyle/>
          <a:p>
            <a:pPr marL="457200" lvl="1" indent="0" algn="ctr">
              <a:buNone/>
            </a:pPr>
            <a:r>
              <a:rPr lang="en-US" dirty="0" smtClean="0">
                <a:solidFill>
                  <a:srgbClr val="FF6600"/>
                </a:solidFill>
              </a:rPr>
              <a:t>identify the content descriptions that align with the elements of the standard</a:t>
            </a:r>
          </a:p>
          <a:p>
            <a:pPr marL="457200" lvl="1" indent="0" algn="ctr">
              <a:buNone/>
            </a:pPr>
            <a:endParaRPr lang="en-US" dirty="0" smtClean="0">
              <a:solidFill>
                <a:srgbClr val="FF6600"/>
              </a:solidFill>
            </a:endParaRPr>
          </a:p>
        </p:txBody>
      </p:sp>
      <p:pic>
        <p:nvPicPr>
          <p:cNvPr id="4" name="Picture 3"/>
          <p:cNvPicPr>
            <a:picLocks noChangeAspect="1"/>
          </p:cNvPicPr>
          <p:nvPr/>
        </p:nvPicPr>
        <p:blipFill rotWithShape="1">
          <a:blip r:embed="rId3"/>
          <a:srcRect b="13092"/>
          <a:stretch/>
        </p:blipFill>
        <p:spPr>
          <a:xfrm>
            <a:off x="1186339" y="3026231"/>
            <a:ext cx="6499800" cy="3173754"/>
          </a:xfrm>
          <a:prstGeom prst="rect">
            <a:avLst/>
          </a:prstGeom>
        </p:spPr>
      </p:pic>
    </p:spTree>
    <p:extLst>
      <p:ext uri="{BB962C8B-B14F-4D97-AF65-F5344CB8AC3E}">
        <p14:creationId xmlns:p14="http://schemas.microsoft.com/office/powerpoint/2010/main" val="1681914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 – Day 2</a:t>
            </a:r>
            <a:endParaRPr lang="en-US" dirty="0"/>
          </a:p>
        </p:txBody>
      </p:sp>
      <p:sp>
        <p:nvSpPr>
          <p:cNvPr id="3" name="Content Placeholder 2"/>
          <p:cNvSpPr>
            <a:spLocks noGrp="1"/>
          </p:cNvSpPr>
          <p:nvPr>
            <p:ph idx="1"/>
          </p:nvPr>
        </p:nvSpPr>
        <p:spPr/>
        <p:txBody>
          <a:bodyPr/>
          <a:lstStyle/>
          <a:p>
            <a:r>
              <a:rPr lang="en-US" dirty="0" smtClean="0"/>
              <a:t>Practical </a:t>
            </a:r>
            <a:r>
              <a:rPr lang="en-US" dirty="0"/>
              <a:t>strategies for assessing in Health and Physical Education </a:t>
            </a:r>
            <a:endParaRPr lang="en-US" dirty="0" smtClean="0"/>
          </a:p>
          <a:p>
            <a:r>
              <a:rPr lang="en-US" dirty="0"/>
              <a:t>Planning processes to support quality assessment in Health and Physical Education </a:t>
            </a:r>
            <a:endParaRPr lang="en-US" dirty="0" smtClean="0"/>
          </a:p>
          <a:p>
            <a:r>
              <a:rPr lang="en-US" dirty="0" smtClean="0"/>
              <a:t>Collaborative development of </a:t>
            </a:r>
            <a:r>
              <a:rPr lang="en-US" dirty="0"/>
              <a:t>units of work and </a:t>
            </a:r>
            <a:r>
              <a:rPr lang="en-US" dirty="0" smtClean="0"/>
              <a:t>assessment activities</a:t>
            </a:r>
          </a:p>
          <a:p>
            <a:r>
              <a:rPr lang="en-US" dirty="0"/>
              <a:t>Group sharing of </a:t>
            </a:r>
            <a:r>
              <a:rPr lang="en-US" dirty="0" smtClean="0"/>
              <a:t>products</a:t>
            </a:r>
          </a:p>
          <a:p>
            <a:r>
              <a:rPr lang="en-US" dirty="0"/>
              <a:t>A plan for action for returning to </a:t>
            </a:r>
            <a:r>
              <a:rPr lang="en-US" dirty="0" smtClean="0"/>
              <a:t>school. </a:t>
            </a:r>
            <a:endParaRPr lang="en-US" dirty="0"/>
          </a:p>
          <a:p>
            <a:endParaRPr lang="en-US" dirty="0"/>
          </a:p>
        </p:txBody>
      </p:sp>
    </p:spTree>
    <p:extLst>
      <p:ext uri="{BB962C8B-B14F-4D97-AF65-F5344CB8AC3E}">
        <p14:creationId xmlns:p14="http://schemas.microsoft.com/office/powerpoint/2010/main" val="1971099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988674"/>
            <a:ext cx="8229600" cy="4300766"/>
          </a:xfrm>
          <a:noFill/>
        </p:spPr>
        <p:txBody>
          <a:bodyPr>
            <a:normAutofit/>
          </a:bodyPr>
          <a:lstStyle/>
          <a:p>
            <a:r>
              <a:rPr lang="en-US" sz="2400" dirty="0" smtClean="0"/>
              <a:t>Identify </a:t>
            </a:r>
            <a:r>
              <a:rPr lang="en-US" sz="2400" dirty="0"/>
              <a:t>and </a:t>
            </a:r>
            <a:r>
              <a:rPr lang="en-US" sz="2400" dirty="0" err="1"/>
              <a:t>practise</a:t>
            </a:r>
            <a:r>
              <a:rPr lang="en-US" sz="2400" dirty="0"/>
              <a:t> strategies to promote health, safety and wellbeing (ACPPS036</a:t>
            </a:r>
            <a:r>
              <a:rPr lang="en-US" sz="2400" dirty="0" smtClean="0"/>
              <a:t>)</a:t>
            </a:r>
          </a:p>
          <a:p>
            <a:endParaRPr lang="en-US" sz="2400" dirty="0"/>
          </a:p>
          <a:p>
            <a:r>
              <a:rPr lang="en-US" sz="2400" dirty="0"/>
              <a:t>Describe and apply strategies that can be used in situations that make them feel uncomfortable or unsafe (ACPPS035</a:t>
            </a:r>
            <a:r>
              <a:rPr lang="en-US" sz="2400" dirty="0" smtClean="0"/>
              <a:t>)</a:t>
            </a:r>
          </a:p>
          <a:p>
            <a:endParaRPr lang="en-US" sz="2400" dirty="0"/>
          </a:p>
          <a:p>
            <a:r>
              <a:rPr lang="en-US" sz="2400" dirty="0"/>
              <a:t>Discuss and interpret health information and messages in the media and on the Internet (ACPPS039)</a:t>
            </a:r>
          </a:p>
          <a:p>
            <a:endParaRPr lang="en-US" sz="2400" dirty="0"/>
          </a:p>
        </p:txBody>
      </p:sp>
      <p:sp>
        <p:nvSpPr>
          <p:cNvPr id="5" name="Title 1"/>
          <p:cNvSpPr>
            <a:spLocks noGrp="1"/>
          </p:cNvSpPr>
          <p:nvPr>
            <p:ph type="title"/>
          </p:nvPr>
        </p:nvSpPr>
        <p:spPr>
          <a:xfrm>
            <a:off x="457200" y="464671"/>
            <a:ext cx="8229600" cy="1143000"/>
          </a:xfrm>
        </p:spPr>
        <p:txBody>
          <a:bodyPr>
            <a:normAutofit fontScale="90000"/>
          </a:bodyPr>
          <a:lstStyle/>
          <a:p>
            <a:r>
              <a:rPr lang="en-US" dirty="0">
                <a:solidFill>
                  <a:srgbClr val="1F497D"/>
                </a:solidFill>
              </a:rPr>
              <a:t>Step 2 - Aligning content to achievement standards</a:t>
            </a:r>
          </a:p>
        </p:txBody>
      </p:sp>
    </p:spTree>
    <p:extLst>
      <p:ext uri="{BB962C8B-B14F-4D97-AF65-F5344CB8AC3E}">
        <p14:creationId xmlns:p14="http://schemas.microsoft.com/office/powerpoint/2010/main" val="561375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22"/>
            <a:ext cx="8229600" cy="1143000"/>
          </a:xfrm>
        </p:spPr>
        <p:txBody>
          <a:bodyPr>
            <a:normAutofit fontScale="90000"/>
          </a:bodyPr>
          <a:lstStyle/>
          <a:p>
            <a:r>
              <a:rPr lang="en-US" dirty="0"/>
              <a:t>Step 3 – Deciding on focus areas</a:t>
            </a:r>
          </a:p>
        </p:txBody>
      </p:sp>
      <p:graphicFrame>
        <p:nvGraphicFramePr>
          <p:cNvPr id="5" name="Content Placeholder 3"/>
          <p:cNvGraphicFramePr>
            <a:graphicFrameLocks/>
          </p:cNvGraphicFramePr>
          <p:nvPr>
            <p:extLst/>
          </p:nvPr>
        </p:nvGraphicFramePr>
        <p:xfrm>
          <a:off x="1643538" y="1322451"/>
          <a:ext cx="5307405" cy="4602480"/>
        </p:xfrm>
        <a:graphic>
          <a:graphicData uri="http://schemas.openxmlformats.org/drawingml/2006/table">
            <a:tbl>
              <a:tblPr firstRow="1" bandRow="1">
                <a:tableStyleId>{912C8C85-51F0-491E-9774-3900AFEF0FD7}</a:tableStyleId>
              </a:tblPr>
              <a:tblGrid>
                <a:gridCol w="5307405"/>
              </a:tblGrid>
              <a:tr h="370840">
                <a:tc>
                  <a:txBody>
                    <a:bodyPr/>
                    <a:lstStyle/>
                    <a:p>
                      <a:pPr algn="ctr"/>
                      <a:r>
                        <a:rPr lang="en-US" sz="2000" dirty="0" smtClean="0">
                          <a:latin typeface="Century Gothic"/>
                          <a:cs typeface="Century Gothic"/>
                        </a:rPr>
                        <a:t>Health</a:t>
                      </a:r>
                      <a:endParaRPr lang="en-US" sz="2000" dirty="0">
                        <a:latin typeface="Century Gothic"/>
                        <a:cs typeface="Century Gothic"/>
                      </a:endParaRPr>
                    </a:p>
                  </a:txBody>
                  <a:tcPr/>
                </a:tc>
              </a:tr>
              <a:tr h="701040">
                <a:tc>
                  <a:txBody>
                    <a:bodyPr/>
                    <a:lstStyle/>
                    <a:p>
                      <a:r>
                        <a:rPr lang="en-US" sz="2000" dirty="0" smtClean="0">
                          <a:solidFill>
                            <a:schemeClr val="tx1">
                              <a:lumMod val="65000"/>
                              <a:lumOff val="35000"/>
                            </a:schemeClr>
                          </a:solidFill>
                          <a:latin typeface="Century Gothic"/>
                          <a:cs typeface="Century Gothic"/>
                        </a:rPr>
                        <a:t>Alcohol and other drugs</a:t>
                      </a:r>
                      <a:endParaRPr lang="en-US" sz="2000" dirty="0">
                        <a:solidFill>
                          <a:schemeClr val="tx1">
                            <a:lumMod val="65000"/>
                            <a:lumOff val="35000"/>
                          </a:schemeClr>
                        </a:solidFill>
                        <a:latin typeface="Century Gothic"/>
                        <a:cs typeface="Century Gothic"/>
                      </a:endParaRPr>
                    </a:p>
                  </a:txBody>
                  <a:tcPr/>
                </a:tc>
              </a:tr>
              <a:tr h="701040">
                <a:tc>
                  <a:txBody>
                    <a:bodyPr/>
                    <a:lstStyle/>
                    <a:p>
                      <a:r>
                        <a:rPr lang="en-US" sz="2000" dirty="0" smtClean="0">
                          <a:solidFill>
                            <a:schemeClr val="tx1">
                              <a:lumMod val="65000"/>
                              <a:lumOff val="35000"/>
                            </a:schemeClr>
                          </a:solidFill>
                          <a:latin typeface="Century Gothic"/>
                          <a:cs typeface="Century Gothic"/>
                        </a:rPr>
                        <a:t>Food and nutrition</a:t>
                      </a:r>
                      <a:endParaRPr lang="en-US" sz="2000" dirty="0">
                        <a:solidFill>
                          <a:schemeClr val="tx1">
                            <a:lumMod val="65000"/>
                            <a:lumOff val="35000"/>
                          </a:schemeClr>
                        </a:solidFill>
                        <a:latin typeface="Century Gothic"/>
                        <a:cs typeface="Century Gothic"/>
                      </a:endParaRPr>
                    </a:p>
                  </a:txBody>
                  <a:tcPr/>
                </a:tc>
              </a:tr>
              <a:tr h="701040">
                <a:tc>
                  <a:txBody>
                    <a:bodyPr/>
                    <a:lstStyle/>
                    <a:p>
                      <a:r>
                        <a:rPr lang="en-US" sz="2000" dirty="0" smtClean="0">
                          <a:solidFill>
                            <a:schemeClr val="tx1">
                              <a:lumMod val="65000"/>
                              <a:lumOff val="35000"/>
                            </a:schemeClr>
                          </a:solidFill>
                          <a:latin typeface="Century Gothic"/>
                          <a:cs typeface="Century Gothic"/>
                        </a:rPr>
                        <a:t>Health benefits of physical activity</a:t>
                      </a:r>
                      <a:endParaRPr lang="en-US" sz="2000" dirty="0">
                        <a:solidFill>
                          <a:schemeClr val="tx1">
                            <a:lumMod val="65000"/>
                            <a:lumOff val="35000"/>
                          </a:schemeClr>
                        </a:solidFill>
                        <a:latin typeface="Century Gothic"/>
                        <a:cs typeface="Century Gothic"/>
                      </a:endParaRPr>
                    </a:p>
                  </a:txBody>
                  <a:tcPr/>
                </a:tc>
              </a:tr>
              <a:tr h="701040">
                <a:tc>
                  <a:txBody>
                    <a:bodyPr/>
                    <a:lstStyle/>
                    <a:p>
                      <a:r>
                        <a:rPr lang="en-US" sz="2000" dirty="0" smtClean="0">
                          <a:solidFill>
                            <a:schemeClr val="tx1">
                              <a:lumMod val="65000"/>
                              <a:lumOff val="35000"/>
                            </a:schemeClr>
                          </a:solidFill>
                          <a:latin typeface="Century Gothic"/>
                          <a:cs typeface="Century Gothic"/>
                        </a:rPr>
                        <a:t>Mental health and wellbeing</a:t>
                      </a:r>
                      <a:endParaRPr lang="en-US" sz="2000" dirty="0">
                        <a:solidFill>
                          <a:schemeClr val="tx1">
                            <a:lumMod val="65000"/>
                            <a:lumOff val="35000"/>
                          </a:schemeClr>
                        </a:solidFill>
                        <a:latin typeface="Century Gothic"/>
                        <a:cs typeface="Century Gothic"/>
                      </a:endParaRPr>
                    </a:p>
                  </a:txBody>
                  <a:tcPr/>
                </a:tc>
              </a:tr>
              <a:tr h="701040">
                <a:tc>
                  <a:txBody>
                    <a:bodyPr/>
                    <a:lstStyle/>
                    <a:p>
                      <a:r>
                        <a:rPr lang="en-US" sz="2000" dirty="0" smtClean="0">
                          <a:solidFill>
                            <a:schemeClr val="tx1">
                              <a:lumMod val="65000"/>
                              <a:lumOff val="35000"/>
                            </a:schemeClr>
                          </a:solidFill>
                          <a:latin typeface="Century Gothic"/>
                          <a:cs typeface="Century Gothic"/>
                        </a:rPr>
                        <a:t>Relationships and sexuality</a:t>
                      </a:r>
                      <a:endParaRPr lang="en-US" sz="2000" dirty="0">
                        <a:solidFill>
                          <a:schemeClr val="tx1">
                            <a:lumMod val="65000"/>
                            <a:lumOff val="35000"/>
                          </a:schemeClr>
                        </a:solidFill>
                        <a:latin typeface="Century Gothic"/>
                        <a:cs typeface="Century Gothic"/>
                      </a:endParaRPr>
                    </a:p>
                  </a:txBody>
                  <a:tcPr/>
                </a:tc>
              </a:tr>
              <a:tr h="701040">
                <a:tc>
                  <a:txBody>
                    <a:bodyPr/>
                    <a:lstStyle/>
                    <a:p>
                      <a:r>
                        <a:rPr lang="en-US" sz="2000" dirty="0" smtClean="0">
                          <a:solidFill>
                            <a:schemeClr val="tx1">
                              <a:lumMod val="65000"/>
                              <a:lumOff val="35000"/>
                            </a:schemeClr>
                          </a:solidFill>
                          <a:latin typeface="Century Gothic"/>
                          <a:cs typeface="Century Gothic"/>
                        </a:rPr>
                        <a:t>Safety</a:t>
                      </a:r>
                      <a:endParaRPr lang="en-US" sz="2000" dirty="0">
                        <a:solidFill>
                          <a:schemeClr val="tx1">
                            <a:lumMod val="65000"/>
                            <a:lumOff val="35000"/>
                          </a:schemeClr>
                        </a:solidFill>
                        <a:latin typeface="Century Gothic"/>
                        <a:cs typeface="Century Gothic"/>
                      </a:endParaRPr>
                    </a:p>
                  </a:txBody>
                  <a:tcPr/>
                </a:tc>
              </a:tr>
            </a:tbl>
          </a:graphicData>
        </a:graphic>
      </p:graphicFrame>
    </p:spTree>
    <p:extLst>
      <p:ext uri="{BB962C8B-B14F-4D97-AF65-F5344CB8AC3E}">
        <p14:creationId xmlns:p14="http://schemas.microsoft.com/office/powerpoint/2010/main" val="1150518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Take 5</a:t>
            </a:r>
            <a:endParaRPr lang="en-US" dirty="0">
              <a:solidFill>
                <a:srgbClr val="FF6600"/>
              </a:solidFill>
            </a:endParaRPr>
          </a:p>
        </p:txBody>
      </p:sp>
      <p:sp>
        <p:nvSpPr>
          <p:cNvPr id="3" name="Content Placeholder 2"/>
          <p:cNvSpPr>
            <a:spLocks noGrp="1"/>
          </p:cNvSpPr>
          <p:nvPr>
            <p:ph idx="1"/>
          </p:nvPr>
        </p:nvSpPr>
        <p:spPr/>
        <p:txBody>
          <a:bodyPr/>
          <a:lstStyle/>
          <a:p>
            <a:r>
              <a:rPr lang="en-US" dirty="0" smtClean="0"/>
              <a:t>5 shoulder shrugs</a:t>
            </a:r>
          </a:p>
          <a:p>
            <a:endParaRPr lang="en-US" dirty="0" smtClean="0"/>
          </a:p>
          <a:p>
            <a:r>
              <a:rPr lang="en-US" dirty="0" smtClean="0"/>
              <a:t>5 high knee runs</a:t>
            </a:r>
          </a:p>
          <a:p>
            <a:endParaRPr lang="en-US" dirty="0" smtClean="0"/>
          </a:p>
          <a:p>
            <a:r>
              <a:rPr lang="en-US" dirty="0" smtClean="0"/>
              <a:t>5 elephant swings</a:t>
            </a:r>
          </a:p>
          <a:p>
            <a:endParaRPr lang="en-US" dirty="0" smtClean="0"/>
          </a:p>
          <a:p>
            <a:r>
              <a:rPr lang="en-US" dirty="0" smtClean="0"/>
              <a:t>5 neck stretches</a:t>
            </a:r>
            <a:endParaRPr lang="en-US" dirty="0"/>
          </a:p>
        </p:txBody>
      </p:sp>
      <p:pic>
        <p:nvPicPr>
          <p:cNvPr id="4" name="Picture 3" descr="left_brained_color_800_clr_1506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2827" y="1179973"/>
            <a:ext cx="4355630" cy="3538949"/>
          </a:xfrm>
          <a:prstGeom prst="rect">
            <a:avLst/>
          </a:prstGeom>
        </p:spPr>
      </p:pic>
    </p:spTree>
    <p:extLst>
      <p:ext uri="{BB962C8B-B14F-4D97-AF65-F5344CB8AC3E}">
        <p14:creationId xmlns:p14="http://schemas.microsoft.com/office/powerpoint/2010/main" val="8237559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F497D"/>
                </a:solidFill>
              </a:rPr>
              <a:t>Step 4: Identifying learning goals</a:t>
            </a:r>
            <a:endParaRPr lang="en-US" dirty="0">
              <a:solidFill>
                <a:srgbClr val="1F497D"/>
              </a:solidFill>
            </a:endParaRPr>
          </a:p>
        </p:txBody>
      </p:sp>
      <p:graphicFrame>
        <p:nvGraphicFramePr>
          <p:cNvPr id="4" name="Content Placeholder 3"/>
          <p:cNvGraphicFramePr>
            <a:graphicFrameLocks noGrp="1"/>
          </p:cNvGraphicFramePr>
          <p:nvPr>
            <p:ph idx="1"/>
            <p:extLst/>
          </p:nvPr>
        </p:nvGraphicFramePr>
        <p:xfrm>
          <a:off x="457200" y="1600200"/>
          <a:ext cx="8229600" cy="4415955"/>
        </p:xfrm>
        <a:graphic>
          <a:graphicData uri="http://schemas.openxmlformats.org/drawingml/2006/table">
            <a:tbl>
              <a:tblPr firstRow="1" bandRow="1">
                <a:tableStyleId>{2D5ABB26-0587-4C30-8999-92F81FD0307C}</a:tableStyleId>
              </a:tblPr>
              <a:tblGrid>
                <a:gridCol w="695721"/>
                <a:gridCol w="7533879"/>
              </a:tblGrid>
              <a:tr h="636792">
                <a:tc rowSpan="4">
                  <a:txBody>
                    <a:bodyPr/>
                    <a:lstStyle/>
                    <a:p>
                      <a:pPr algn="ctr"/>
                      <a:r>
                        <a:rPr lang="en-US" sz="2800" b="1" dirty="0" smtClean="0">
                          <a:solidFill>
                            <a:schemeClr val="bg1"/>
                          </a:solidFill>
                          <a:latin typeface="Century Gothic"/>
                          <a:cs typeface="Century Gothic"/>
                        </a:rPr>
                        <a:t>Plan</a:t>
                      </a:r>
                      <a:r>
                        <a:rPr lang="en-US" sz="2800" b="1" baseline="0" dirty="0" smtClean="0">
                          <a:solidFill>
                            <a:schemeClr val="bg1"/>
                          </a:solidFill>
                          <a:latin typeface="Century Gothic"/>
                          <a:cs typeface="Century Gothic"/>
                        </a:rPr>
                        <a:t> for learning</a:t>
                      </a:r>
                      <a:endParaRPr lang="en-US" sz="2800" b="1" dirty="0">
                        <a:solidFill>
                          <a:schemeClr val="bg1"/>
                        </a:solidFill>
                        <a:latin typeface="Century Gothic"/>
                        <a:cs typeface="Century Gothic"/>
                      </a:endParaRPr>
                    </a:p>
                  </a:txBody>
                  <a:tcPr vert="vert2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b="1" dirty="0" smtClean="0">
                          <a:solidFill>
                            <a:schemeClr val="tx1">
                              <a:lumMod val="65000"/>
                              <a:lumOff val="35000"/>
                            </a:schemeClr>
                          </a:solidFill>
                          <a:latin typeface="Century Gothic"/>
                          <a:cs typeface="Century Gothic"/>
                        </a:rPr>
                        <a:t>Learning Goals:</a:t>
                      </a:r>
                      <a:endParaRPr lang="en-US" b="1" dirty="0">
                        <a:solidFill>
                          <a:schemeClr val="tx1">
                            <a:lumMod val="65000"/>
                            <a:lumOff val="35000"/>
                          </a:schemeClr>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59721">
                <a:tc vMerge="1">
                  <a:txBody>
                    <a:bodyPr/>
                    <a:lstStyle/>
                    <a:p>
                      <a:endParaRPr lang="en-US" dirty="0"/>
                    </a:p>
                  </a:txBody>
                  <a:tcPr/>
                </a:tc>
                <a:tc>
                  <a:txBody>
                    <a:bodyPr/>
                    <a:lstStyle/>
                    <a:p>
                      <a:pPr marL="742950" lvl="1" indent="-285750">
                        <a:buFont typeface="Arial"/>
                        <a:buChar char="•"/>
                      </a:pPr>
                      <a:r>
                        <a:rPr lang="en-US" b="1" dirty="0" smtClean="0">
                          <a:solidFill>
                            <a:srgbClr val="FF6600"/>
                          </a:solidFill>
                          <a:latin typeface="Century Gothic"/>
                          <a:cs typeface="Century Gothic"/>
                        </a:rPr>
                        <a:t>Know:</a:t>
                      </a:r>
                      <a:endParaRPr lang="en-US" b="1" dirty="0">
                        <a:solidFill>
                          <a:srgbClr val="FF6600"/>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59721">
                <a:tc vMerge="1">
                  <a:txBody>
                    <a:bodyPr/>
                    <a:lstStyle/>
                    <a:p>
                      <a:endParaRPr lang="en-US" dirty="0"/>
                    </a:p>
                  </a:txBody>
                  <a:tcPr/>
                </a:tc>
                <a:tc>
                  <a:txBody>
                    <a:bodyPr/>
                    <a:lstStyle/>
                    <a:p>
                      <a:pPr marL="742950" lvl="1" indent="-285750">
                        <a:buFont typeface="Arial"/>
                        <a:buChar char="•"/>
                      </a:pPr>
                      <a:r>
                        <a:rPr lang="en-US" b="1" dirty="0" smtClean="0">
                          <a:solidFill>
                            <a:srgbClr val="FF6600"/>
                          </a:solidFill>
                          <a:latin typeface="Century Gothic"/>
                          <a:cs typeface="Century Gothic"/>
                        </a:rPr>
                        <a:t>Understand:</a:t>
                      </a:r>
                      <a:endParaRPr lang="en-US" b="1" dirty="0">
                        <a:solidFill>
                          <a:srgbClr val="FF6600"/>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59721">
                <a:tc vMerge="1">
                  <a:txBody>
                    <a:bodyPr/>
                    <a:lstStyle/>
                    <a:p>
                      <a:endParaRPr lang="en-US" dirty="0"/>
                    </a:p>
                  </a:txBody>
                  <a:tcPr/>
                </a:tc>
                <a:tc>
                  <a:txBody>
                    <a:bodyPr/>
                    <a:lstStyle/>
                    <a:p>
                      <a:pPr marL="742950" lvl="1" indent="-285750">
                        <a:buFont typeface="Arial"/>
                        <a:buChar char="•"/>
                      </a:pPr>
                      <a:r>
                        <a:rPr lang="en-US" b="1" dirty="0" smtClean="0">
                          <a:solidFill>
                            <a:srgbClr val="FF6600"/>
                          </a:solidFill>
                          <a:latin typeface="Century Gothic"/>
                          <a:cs typeface="Century Gothic"/>
                        </a:rPr>
                        <a:t>Do:</a:t>
                      </a:r>
                      <a:endParaRPr lang="en-US" b="1" dirty="0">
                        <a:solidFill>
                          <a:srgbClr val="FF6600"/>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83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F497D"/>
                </a:solidFill>
              </a:rPr>
              <a:t>Step 4: Identifying learning goals</a:t>
            </a:r>
            <a:endParaRPr lang="en-US" dirty="0">
              <a:solidFill>
                <a:srgbClr val="1F497D"/>
              </a:solidFill>
            </a:endParaRPr>
          </a:p>
        </p:txBody>
      </p:sp>
      <p:graphicFrame>
        <p:nvGraphicFramePr>
          <p:cNvPr id="4" name="Content Placeholder 3"/>
          <p:cNvGraphicFramePr>
            <a:graphicFrameLocks noGrp="1"/>
          </p:cNvGraphicFramePr>
          <p:nvPr>
            <p:ph idx="1"/>
            <p:extLst/>
          </p:nvPr>
        </p:nvGraphicFramePr>
        <p:xfrm>
          <a:off x="457200" y="1600200"/>
          <a:ext cx="8229600" cy="4415955"/>
        </p:xfrm>
        <a:graphic>
          <a:graphicData uri="http://schemas.openxmlformats.org/drawingml/2006/table">
            <a:tbl>
              <a:tblPr firstRow="1" bandRow="1">
                <a:tableStyleId>{2D5ABB26-0587-4C30-8999-92F81FD0307C}</a:tableStyleId>
              </a:tblPr>
              <a:tblGrid>
                <a:gridCol w="695721"/>
                <a:gridCol w="7533879"/>
              </a:tblGrid>
              <a:tr h="636792">
                <a:tc rowSpan="4">
                  <a:txBody>
                    <a:bodyPr/>
                    <a:lstStyle/>
                    <a:p>
                      <a:pPr algn="ctr"/>
                      <a:r>
                        <a:rPr lang="en-US" sz="2800" b="1" dirty="0" smtClean="0">
                          <a:solidFill>
                            <a:schemeClr val="bg1"/>
                          </a:solidFill>
                          <a:latin typeface="Century Gothic"/>
                          <a:cs typeface="Century Gothic"/>
                        </a:rPr>
                        <a:t>Plan</a:t>
                      </a:r>
                      <a:r>
                        <a:rPr lang="en-US" sz="2800" b="1" baseline="0" dirty="0" smtClean="0">
                          <a:solidFill>
                            <a:schemeClr val="bg1"/>
                          </a:solidFill>
                          <a:latin typeface="Century Gothic"/>
                          <a:cs typeface="Century Gothic"/>
                        </a:rPr>
                        <a:t> for learning</a:t>
                      </a:r>
                      <a:endParaRPr lang="en-US" sz="2800" b="1" dirty="0">
                        <a:solidFill>
                          <a:schemeClr val="bg1"/>
                        </a:solidFill>
                        <a:latin typeface="Century Gothic"/>
                        <a:cs typeface="Century Gothic"/>
                      </a:endParaRPr>
                    </a:p>
                  </a:txBody>
                  <a:tcPr vert="vert2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400" b="1" dirty="0" smtClean="0">
                          <a:solidFill>
                            <a:schemeClr val="tx1">
                              <a:lumMod val="65000"/>
                              <a:lumOff val="35000"/>
                            </a:schemeClr>
                          </a:solidFill>
                          <a:latin typeface="Century Gothic"/>
                          <a:cs typeface="Century Gothic"/>
                        </a:rPr>
                        <a:t>Learning Goals:</a:t>
                      </a:r>
                      <a:endParaRPr lang="en-US" sz="2400" b="1" dirty="0">
                        <a:solidFill>
                          <a:schemeClr val="tx1">
                            <a:lumMod val="65000"/>
                            <a:lumOff val="35000"/>
                          </a:schemeClr>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59721">
                <a:tc vMerge="1">
                  <a:txBody>
                    <a:bodyPr/>
                    <a:lstStyle/>
                    <a:p>
                      <a:endParaRPr lang="en-US" dirty="0"/>
                    </a:p>
                  </a:txBody>
                  <a:tcPr/>
                </a:tc>
                <a:tc>
                  <a:txBody>
                    <a:bodyPr/>
                    <a:lstStyle/>
                    <a:p>
                      <a:pPr marL="742950" lvl="1" indent="-285750">
                        <a:buFont typeface="Arial"/>
                        <a:buChar char="•"/>
                      </a:pPr>
                      <a:r>
                        <a:rPr lang="en-US" sz="2400" b="1" dirty="0" smtClean="0">
                          <a:solidFill>
                            <a:srgbClr val="FF6600"/>
                          </a:solidFill>
                          <a:latin typeface="Century Gothic"/>
                          <a:cs typeface="Century Gothic"/>
                        </a:rPr>
                        <a:t>Know: </a:t>
                      </a:r>
                      <a:r>
                        <a:rPr lang="en-US" sz="2400" dirty="0" smtClean="0">
                          <a:solidFill>
                            <a:srgbClr val="595959"/>
                          </a:solidFill>
                          <a:latin typeface="Century Gothic"/>
                          <a:cs typeface="Century Gothic"/>
                        </a:rPr>
                        <a:t>food groups and recommendations for healthy eating </a:t>
                      </a:r>
                      <a:endParaRPr lang="en-US" sz="2400" b="1" dirty="0">
                        <a:solidFill>
                          <a:srgbClr val="595959"/>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59721">
                <a:tc vMerge="1">
                  <a:txBody>
                    <a:bodyPr/>
                    <a:lstStyle/>
                    <a:p>
                      <a:endParaRPr lang="en-US" dirty="0"/>
                    </a:p>
                  </a:txBody>
                  <a:tcPr/>
                </a:tc>
                <a:tc>
                  <a:txBody>
                    <a:bodyPr/>
                    <a:lstStyle/>
                    <a:p>
                      <a:pPr marL="742950" lvl="1" indent="-285750">
                        <a:buFont typeface="Arial"/>
                        <a:buChar char="•"/>
                      </a:pPr>
                      <a:r>
                        <a:rPr lang="en-US" sz="2400" b="1" dirty="0" smtClean="0">
                          <a:solidFill>
                            <a:srgbClr val="FF6600"/>
                          </a:solidFill>
                          <a:latin typeface="Century Gothic"/>
                          <a:cs typeface="Century Gothic"/>
                        </a:rPr>
                        <a:t>Understand: </a:t>
                      </a:r>
                      <a:r>
                        <a:rPr lang="en-US" sz="2400" dirty="0" smtClean="0">
                          <a:solidFill>
                            <a:srgbClr val="595959"/>
                          </a:solidFill>
                          <a:latin typeface="Century Gothic"/>
                          <a:cs typeface="Century Gothic"/>
                        </a:rPr>
                        <a:t>strategies for planning and maintaining a healthy, balanced diet </a:t>
                      </a:r>
                      <a:endParaRPr lang="en-US" sz="2400" b="1" dirty="0">
                        <a:solidFill>
                          <a:srgbClr val="595959"/>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59721">
                <a:tc vMerge="1">
                  <a:txBody>
                    <a:bodyPr/>
                    <a:lstStyle/>
                    <a:p>
                      <a:endParaRPr lang="en-US" dirty="0"/>
                    </a:p>
                  </a:txBody>
                  <a:tcPr/>
                </a:tc>
                <a:tc>
                  <a:txBody>
                    <a:bodyPr/>
                    <a:lstStyle/>
                    <a:p>
                      <a:pPr marL="742950" marR="0" lvl="1" indent="-285750" algn="l" defTabSz="457200" rtl="0" eaLnBrk="1" fontAlgn="auto" latinLnBrk="0" hangingPunct="1">
                        <a:lnSpc>
                          <a:spcPct val="100000"/>
                        </a:lnSpc>
                        <a:spcBef>
                          <a:spcPts val="0"/>
                        </a:spcBef>
                        <a:spcAft>
                          <a:spcPts val="0"/>
                        </a:spcAft>
                        <a:buClrTx/>
                        <a:buSzTx/>
                        <a:buFont typeface="Arial"/>
                        <a:buChar char="•"/>
                        <a:tabLst/>
                        <a:defRPr/>
                      </a:pPr>
                      <a:r>
                        <a:rPr lang="en-US" sz="2400" b="1" dirty="0" smtClean="0">
                          <a:solidFill>
                            <a:srgbClr val="FF6600"/>
                          </a:solidFill>
                          <a:latin typeface="Century Gothic"/>
                          <a:cs typeface="Century Gothic"/>
                        </a:rPr>
                        <a:t>Do: </a:t>
                      </a:r>
                      <a:r>
                        <a:rPr lang="en-US" sz="2400" b="0" dirty="0" smtClean="0">
                          <a:solidFill>
                            <a:srgbClr val="595959"/>
                          </a:solidFill>
                          <a:latin typeface="Century Gothic"/>
                          <a:cs typeface="Century Gothic"/>
                        </a:rPr>
                        <a:t>make</a:t>
                      </a:r>
                      <a:r>
                        <a:rPr lang="en-US" sz="2400" b="1" dirty="0" smtClean="0">
                          <a:solidFill>
                            <a:srgbClr val="FF6600"/>
                          </a:solidFill>
                          <a:latin typeface="Century Gothic"/>
                          <a:cs typeface="Century Gothic"/>
                        </a:rPr>
                        <a:t> </a:t>
                      </a:r>
                      <a:r>
                        <a:rPr lang="en-US" sz="2400" dirty="0" smtClean="0">
                          <a:solidFill>
                            <a:schemeClr val="tx1">
                              <a:lumMod val="65000"/>
                              <a:lumOff val="35000"/>
                            </a:schemeClr>
                          </a:solidFill>
                          <a:latin typeface="Century Gothic"/>
                          <a:cs typeface="Century Gothic"/>
                        </a:rPr>
                        <a:t>healthy options for snacks, meals and drinks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43191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Step 5: Planning to assess learning</a:t>
            </a:r>
            <a:endParaRPr lang="en-US" dirty="0">
              <a:solidFill>
                <a:schemeClr val="tx2"/>
              </a:solidFill>
            </a:endParaRPr>
          </a:p>
        </p:txBody>
      </p:sp>
      <p:sp>
        <p:nvSpPr>
          <p:cNvPr id="3" name="Content Placeholder 2"/>
          <p:cNvSpPr>
            <a:spLocks noGrp="1"/>
          </p:cNvSpPr>
          <p:nvPr>
            <p:ph idx="1"/>
          </p:nvPr>
        </p:nvSpPr>
        <p:spPr>
          <a:xfrm>
            <a:off x="457200" y="2256058"/>
            <a:ext cx="8229600" cy="3870105"/>
          </a:xfrm>
        </p:spPr>
        <p:txBody>
          <a:bodyPr>
            <a:normAutofit/>
          </a:bodyPr>
          <a:lstStyle/>
          <a:p>
            <a:pPr marL="0" indent="0">
              <a:buNone/>
            </a:pPr>
            <a:r>
              <a:rPr lang="en-US" dirty="0" smtClean="0">
                <a:solidFill>
                  <a:srgbClr val="FF6600"/>
                </a:solidFill>
              </a:rPr>
              <a:t>What learning activities, tasks or 				performances ..... </a:t>
            </a:r>
          </a:p>
          <a:p>
            <a:pPr marL="0" indent="0">
              <a:buNone/>
            </a:pPr>
            <a:endParaRPr lang="en-US" dirty="0"/>
          </a:p>
          <a:p>
            <a:pPr marL="0" indent="0" algn="r">
              <a:buNone/>
            </a:pPr>
            <a:r>
              <a:rPr lang="en-US" dirty="0" smtClean="0"/>
              <a:t>	will provide students with an 					opportunity to </a:t>
            </a:r>
            <a:r>
              <a:rPr lang="en-US" dirty="0" smtClean="0">
                <a:solidFill>
                  <a:srgbClr val="1F497D"/>
                </a:solidFill>
              </a:rPr>
              <a:t>demonstrate 					evidence</a:t>
            </a:r>
            <a:r>
              <a:rPr lang="en-US" dirty="0" smtClean="0"/>
              <a:t> of their learning?</a:t>
            </a:r>
            <a:endParaRPr lang="en-US" dirty="0"/>
          </a:p>
        </p:txBody>
      </p:sp>
    </p:spTree>
    <p:extLst>
      <p:ext uri="{BB962C8B-B14F-4D97-AF65-F5344CB8AC3E}">
        <p14:creationId xmlns:p14="http://schemas.microsoft.com/office/powerpoint/2010/main" val="1932156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E</a:t>
            </a:r>
            <a:r>
              <a:rPr lang="en-US" dirty="0" smtClean="0">
                <a:solidFill>
                  <a:schemeClr val="tx2"/>
                </a:solidFill>
              </a:rPr>
              <a:t>vidence of learning</a:t>
            </a:r>
            <a:endParaRPr lang="en-US" dirty="0">
              <a:solidFill>
                <a:schemeClr val="tx2"/>
              </a:solidFill>
            </a:endParaRPr>
          </a:p>
        </p:txBody>
      </p:sp>
      <p:sp>
        <p:nvSpPr>
          <p:cNvPr id="3" name="Content Placeholder 2"/>
          <p:cNvSpPr>
            <a:spLocks noGrp="1"/>
          </p:cNvSpPr>
          <p:nvPr>
            <p:ph idx="1"/>
          </p:nvPr>
        </p:nvSpPr>
        <p:spPr/>
        <p:txBody>
          <a:bodyPr>
            <a:normAutofit/>
          </a:bodyPr>
          <a:lstStyle/>
          <a:p>
            <a:pPr lvl="0"/>
            <a:r>
              <a:rPr lang="en-AU" dirty="0" smtClean="0">
                <a:solidFill>
                  <a:srgbClr val="FF6600"/>
                </a:solidFill>
              </a:rPr>
              <a:t>researching</a:t>
            </a:r>
            <a:r>
              <a:rPr lang="en-AU" dirty="0" smtClean="0"/>
              <a:t> </a:t>
            </a:r>
            <a:r>
              <a:rPr lang="en-AU" i="1" dirty="0"/>
              <a:t>The</a:t>
            </a:r>
            <a:r>
              <a:rPr lang="en-AU" dirty="0"/>
              <a:t> </a:t>
            </a:r>
            <a:r>
              <a:rPr lang="en-AU" i="1" dirty="0"/>
              <a:t>Australian Guide to Healthy Eating </a:t>
            </a:r>
            <a:r>
              <a:rPr lang="en-AU" dirty="0"/>
              <a:t>and identifying healthier food choices</a:t>
            </a:r>
          </a:p>
          <a:p>
            <a:r>
              <a:rPr lang="en-AU" dirty="0" smtClean="0">
                <a:solidFill>
                  <a:srgbClr val="FF6600"/>
                </a:solidFill>
              </a:rPr>
              <a:t>investigating</a:t>
            </a:r>
            <a:r>
              <a:rPr lang="en-AU" dirty="0" smtClean="0"/>
              <a:t> </a:t>
            </a:r>
            <a:r>
              <a:rPr lang="en-AU" dirty="0"/>
              <a:t>how health messages </a:t>
            </a:r>
            <a:r>
              <a:rPr lang="en-AU" dirty="0" smtClean="0"/>
              <a:t>about food influence food choices</a:t>
            </a:r>
            <a:endParaRPr lang="en-US" dirty="0" smtClean="0"/>
          </a:p>
          <a:p>
            <a:pPr lvl="0"/>
            <a:r>
              <a:rPr lang="en-AU" dirty="0" smtClean="0"/>
              <a:t>establishing </a:t>
            </a:r>
            <a:r>
              <a:rPr lang="en-AU" dirty="0"/>
              <a:t>a small fruit and vegetable garden </a:t>
            </a:r>
            <a:r>
              <a:rPr lang="en-AU" dirty="0" smtClean="0"/>
              <a:t>that </a:t>
            </a:r>
            <a:r>
              <a:rPr lang="en-AU" dirty="0"/>
              <a:t>can be used to </a:t>
            </a:r>
            <a:r>
              <a:rPr lang="en-AU" dirty="0">
                <a:solidFill>
                  <a:srgbClr val="FF6600"/>
                </a:solidFill>
              </a:rPr>
              <a:t>create</a:t>
            </a:r>
            <a:r>
              <a:rPr lang="en-AU" dirty="0"/>
              <a:t> healthy lunches or </a:t>
            </a:r>
            <a:r>
              <a:rPr lang="en-AU" dirty="0" smtClean="0"/>
              <a:t>snacks.</a:t>
            </a:r>
            <a:endParaRPr lang="en-AU" dirty="0"/>
          </a:p>
          <a:p>
            <a:endParaRPr lang="en-US" dirty="0"/>
          </a:p>
        </p:txBody>
      </p:sp>
    </p:spTree>
    <p:extLst>
      <p:ext uri="{BB962C8B-B14F-4D97-AF65-F5344CB8AC3E}">
        <p14:creationId xmlns:p14="http://schemas.microsoft.com/office/powerpoint/2010/main" val="1645732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51750"/>
            <a:ext cx="9144000" cy="5280849"/>
          </a:xfrm>
          <a:prstGeom prst="rect">
            <a:avLst/>
          </a:prstGeom>
        </p:spPr>
      </p:pic>
    </p:spTree>
    <p:extLst>
      <p:ext uri="{BB962C8B-B14F-4D97-AF65-F5344CB8AC3E}">
        <p14:creationId xmlns:p14="http://schemas.microsoft.com/office/powerpoint/2010/main" val="1301707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ge result for images your tur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254" y="381000"/>
            <a:ext cx="8684919" cy="4885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013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ge result for images lun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263" y="550334"/>
            <a:ext cx="8885737" cy="588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959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Unpacking the Health </a:t>
            </a:r>
            <a:r>
              <a:rPr lang="en-US" dirty="0" smtClean="0"/>
              <a:t>and Physical Education curriculum</a:t>
            </a:r>
            <a:endParaRPr lang="en-US" dirty="0"/>
          </a:p>
        </p:txBody>
      </p:sp>
      <p:sp>
        <p:nvSpPr>
          <p:cNvPr id="3" name="Subtitle 2"/>
          <p:cNvSpPr>
            <a:spLocks noGrp="1"/>
          </p:cNvSpPr>
          <p:nvPr>
            <p:ph type="subTitle" idx="1"/>
          </p:nvPr>
        </p:nvSpPr>
        <p:spPr/>
        <p:txBody>
          <a:bodyPr/>
          <a:lstStyle/>
          <a:p>
            <a:r>
              <a:rPr lang="en-US" dirty="0" smtClean="0">
                <a:solidFill>
                  <a:srgbClr val="FF6600"/>
                </a:solidFill>
              </a:rPr>
              <a:t>Session 1</a:t>
            </a:r>
            <a:endParaRPr lang="en-US" dirty="0">
              <a:solidFill>
                <a:srgbClr val="FF6600"/>
              </a:solidFill>
            </a:endParaRPr>
          </a:p>
        </p:txBody>
      </p:sp>
    </p:spTree>
    <p:extLst>
      <p:ext uri="{BB962C8B-B14F-4D97-AF65-F5344CB8AC3E}">
        <p14:creationId xmlns:p14="http://schemas.microsoft.com/office/powerpoint/2010/main" val="19054376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for action back at school</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2096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pic>
        <p:nvPicPr>
          <p:cNvPr id="1030" name="Picture 6" descr="mage result for images true false quiz"/>
          <p:cNvPicPr>
            <a:picLocks noGrp="1" noChangeAspect="1" noChangeArrowheads="1"/>
          </p:cNvPicPr>
          <p:nvPr>
            <p:ph idx="1"/>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9413"/>
                    </a14:imgEffect>
                    <a14:imgEffect>
                      <a14:saturation sat="140000"/>
                    </a14:imgEffect>
                  </a14:imgLayer>
                </a14:imgProps>
              </a:ext>
              <a:ext uri="{28A0092B-C50C-407E-A947-70E740481C1C}">
                <a14:useLocalDpi xmlns:a14="http://schemas.microsoft.com/office/drawing/2010/main" val="0"/>
              </a:ext>
            </a:extLst>
          </a:blip>
          <a:srcRect/>
          <a:stretch>
            <a:fillRect/>
          </a:stretch>
        </p:blipFill>
        <p:spPr bwMode="auto">
          <a:xfrm>
            <a:off x="829733" y="1628858"/>
            <a:ext cx="7179733" cy="476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493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Assumptions and expectations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every year F-10</a:t>
            </a:r>
          </a:p>
          <a:p>
            <a:pPr marL="0" indent="0" algn="ctr">
              <a:buNone/>
            </a:pPr>
            <a:endParaRPr lang="en-US" dirty="0" smtClean="0"/>
          </a:p>
          <a:p>
            <a:pPr marL="0" indent="0" algn="ctr">
              <a:buNone/>
            </a:pPr>
            <a:r>
              <a:rPr lang="en-US" dirty="0" smtClean="0"/>
              <a:t>both strands of equal weighting</a:t>
            </a:r>
          </a:p>
          <a:p>
            <a:pPr marL="0" indent="0" algn="ctr">
              <a:buNone/>
            </a:pPr>
            <a:endParaRPr lang="en-US" dirty="0" smtClean="0"/>
          </a:p>
          <a:p>
            <a:pPr marL="0" indent="0" algn="ctr">
              <a:buNone/>
            </a:pPr>
            <a:r>
              <a:rPr lang="en-US" dirty="0" smtClean="0"/>
              <a:t>broad range of learning experiences</a:t>
            </a:r>
            <a:endParaRPr lang="en-US" dirty="0"/>
          </a:p>
        </p:txBody>
      </p:sp>
      <p:cxnSp>
        <p:nvCxnSpPr>
          <p:cNvPr id="5" name="Straight Connector 4"/>
          <p:cNvCxnSpPr/>
          <p:nvPr/>
        </p:nvCxnSpPr>
        <p:spPr>
          <a:xfrm>
            <a:off x="1142997" y="2993571"/>
            <a:ext cx="7021286" cy="0"/>
          </a:xfrm>
          <a:prstGeom prst="line">
            <a:avLst/>
          </a:prstGeom>
          <a:ln w="38100" cmpd="sng">
            <a:solidFill>
              <a:srgbClr val="FF6600"/>
            </a:solidFill>
          </a:ln>
          <a:effectLst/>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1142997" y="4307114"/>
            <a:ext cx="7021286" cy="0"/>
          </a:xfrm>
          <a:prstGeom prst="line">
            <a:avLst/>
          </a:prstGeom>
          <a:ln w="38100" cmpd="sng">
            <a:solidFill>
              <a:srgbClr val="FF6600"/>
            </a:solidFill>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598708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cstate="print">
            <a:extLst/>
          </a:blip>
          <a:stretch>
            <a:fillRect/>
          </a:stretch>
        </p:blipFill>
        <p:spPr>
          <a:xfrm>
            <a:off x="1100667" y="338668"/>
            <a:ext cx="6502400" cy="6214532"/>
          </a:xfrm>
          <a:prstGeom prst="rect">
            <a:avLst/>
          </a:prstGeom>
        </p:spPr>
      </p:pic>
    </p:spTree>
    <p:extLst>
      <p:ext uri="{BB962C8B-B14F-4D97-AF65-F5344CB8AC3E}">
        <p14:creationId xmlns:p14="http://schemas.microsoft.com/office/powerpoint/2010/main" val="133501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areas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7825727"/>
              </p:ext>
            </p:extLst>
          </p:nvPr>
        </p:nvGraphicFramePr>
        <p:xfrm>
          <a:off x="457200" y="1473199"/>
          <a:ext cx="8229600" cy="4602480"/>
        </p:xfrm>
        <a:graphic>
          <a:graphicData uri="http://schemas.openxmlformats.org/drawingml/2006/table">
            <a:tbl>
              <a:tblPr firstRow="1" bandRow="1">
                <a:tableStyleId>{912C8C85-51F0-491E-9774-3900AFEF0FD7}</a:tableStyleId>
              </a:tblPr>
              <a:tblGrid>
                <a:gridCol w="4114800"/>
                <a:gridCol w="4114800"/>
              </a:tblGrid>
              <a:tr h="370840">
                <a:tc>
                  <a:txBody>
                    <a:bodyPr/>
                    <a:lstStyle/>
                    <a:p>
                      <a:pPr algn="ctr"/>
                      <a:r>
                        <a:rPr lang="en-US" sz="2000" dirty="0" smtClean="0">
                          <a:solidFill>
                            <a:schemeClr val="bg1"/>
                          </a:solidFill>
                          <a:latin typeface="Gill Sans MT" charset="0"/>
                          <a:ea typeface="Gill Sans MT" charset="0"/>
                          <a:cs typeface="Gill Sans MT" charset="0"/>
                        </a:rPr>
                        <a:t>Health</a:t>
                      </a:r>
                      <a:endParaRPr lang="en-US" sz="2000" dirty="0">
                        <a:solidFill>
                          <a:schemeClr val="bg1"/>
                        </a:solidFill>
                        <a:latin typeface="Gill Sans MT" charset="0"/>
                        <a:ea typeface="Gill Sans MT" charset="0"/>
                        <a:cs typeface="Gill Sans MT"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000" dirty="0" smtClean="0">
                          <a:solidFill>
                            <a:schemeClr val="bg1"/>
                          </a:solidFill>
                          <a:latin typeface="Gill Sans MT" charset="0"/>
                          <a:ea typeface="Gill Sans MT" charset="0"/>
                          <a:cs typeface="Gill Sans MT" charset="0"/>
                        </a:rPr>
                        <a:t>Movement</a:t>
                      </a:r>
                      <a:endParaRPr lang="en-US" sz="2000" dirty="0">
                        <a:solidFill>
                          <a:schemeClr val="bg1"/>
                        </a:solidFill>
                        <a:latin typeface="Gill Sans MT" charset="0"/>
                        <a:ea typeface="Gill Sans MT" charset="0"/>
                        <a:cs typeface="Gill Sans MT"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701040">
                <a:tc>
                  <a:txBody>
                    <a:bodyPr/>
                    <a:lstStyle/>
                    <a:p>
                      <a:r>
                        <a:rPr lang="en-US" sz="2000" dirty="0" smtClean="0">
                          <a:solidFill>
                            <a:schemeClr val="tx1"/>
                          </a:solidFill>
                          <a:latin typeface="Gill Sans MT" charset="0"/>
                          <a:ea typeface="Gill Sans MT" charset="0"/>
                          <a:cs typeface="Gill Sans MT" charset="0"/>
                        </a:rPr>
                        <a:t>Alcohol and other drugs</a:t>
                      </a:r>
                      <a:endParaRPr lang="en-US" sz="2000" dirty="0">
                        <a:solidFill>
                          <a:schemeClr val="tx1"/>
                        </a:solidFill>
                        <a:latin typeface="Gill Sans MT" charset="0"/>
                        <a:ea typeface="Gill Sans MT" charset="0"/>
                        <a:cs typeface="Gill Sans MT"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solidFill>
                            <a:schemeClr val="tx1"/>
                          </a:solidFill>
                          <a:latin typeface="Gill Sans MT" charset="0"/>
                          <a:ea typeface="Gill Sans MT" charset="0"/>
                          <a:cs typeface="Gill Sans MT" charset="0"/>
                        </a:rPr>
                        <a:t>Active play and minor games</a:t>
                      </a:r>
                      <a:endParaRPr lang="en-US" sz="2000" dirty="0">
                        <a:solidFill>
                          <a:schemeClr val="tx1"/>
                        </a:solidFill>
                        <a:latin typeface="Gill Sans MT" charset="0"/>
                        <a:ea typeface="Gill Sans MT" charset="0"/>
                        <a:cs typeface="Gill Sans MT"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01040">
                <a:tc>
                  <a:txBody>
                    <a:bodyPr/>
                    <a:lstStyle/>
                    <a:p>
                      <a:r>
                        <a:rPr lang="en-US" sz="2000" dirty="0" smtClean="0">
                          <a:solidFill>
                            <a:schemeClr val="tx1"/>
                          </a:solidFill>
                          <a:latin typeface="Gill Sans MT" charset="0"/>
                          <a:ea typeface="Gill Sans MT" charset="0"/>
                          <a:cs typeface="Gill Sans MT" charset="0"/>
                        </a:rPr>
                        <a:t>Food and nutrition</a:t>
                      </a:r>
                      <a:endParaRPr lang="en-US" sz="2000" dirty="0">
                        <a:solidFill>
                          <a:schemeClr val="tx1"/>
                        </a:solidFill>
                        <a:latin typeface="Gill Sans MT" charset="0"/>
                        <a:ea typeface="Gill Sans MT" charset="0"/>
                        <a:cs typeface="Gill Sans MT"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solidFill>
                            <a:schemeClr val="tx1"/>
                          </a:solidFill>
                          <a:latin typeface="Gill Sans MT" charset="0"/>
                          <a:ea typeface="Gill Sans MT" charset="0"/>
                          <a:cs typeface="Gill Sans MT" charset="0"/>
                        </a:rPr>
                        <a:t>Challenge and adventure</a:t>
                      </a:r>
                      <a:endParaRPr lang="en-US" sz="2000" dirty="0">
                        <a:solidFill>
                          <a:schemeClr val="tx1"/>
                        </a:solidFill>
                        <a:latin typeface="Gill Sans MT" charset="0"/>
                        <a:ea typeface="Gill Sans MT" charset="0"/>
                        <a:cs typeface="Gill Sans MT"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01040">
                <a:tc>
                  <a:txBody>
                    <a:bodyPr/>
                    <a:lstStyle/>
                    <a:p>
                      <a:r>
                        <a:rPr lang="en-US" sz="2000" dirty="0" smtClean="0">
                          <a:solidFill>
                            <a:schemeClr val="tx1"/>
                          </a:solidFill>
                          <a:latin typeface="Gill Sans MT" charset="0"/>
                          <a:ea typeface="Gill Sans MT" charset="0"/>
                          <a:cs typeface="Gill Sans MT" charset="0"/>
                        </a:rPr>
                        <a:t>Health benefits of physical activity</a:t>
                      </a:r>
                      <a:endParaRPr lang="en-US" sz="2000" dirty="0">
                        <a:solidFill>
                          <a:schemeClr val="tx1"/>
                        </a:solidFill>
                        <a:latin typeface="Gill Sans MT" charset="0"/>
                        <a:ea typeface="Gill Sans MT" charset="0"/>
                        <a:cs typeface="Gill Sans MT"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solidFill>
                            <a:schemeClr val="tx1"/>
                          </a:solidFill>
                          <a:latin typeface="Gill Sans MT" charset="0"/>
                          <a:ea typeface="Gill Sans MT" charset="0"/>
                          <a:cs typeface="Gill Sans MT" charset="0"/>
                        </a:rPr>
                        <a:t>Fundamental</a:t>
                      </a:r>
                      <a:r>
                        <a:rPr lang="en-US" sz="2000" baseline="0" dirty="0" smtClean="0">
                          <a:solidFill>
                            <a:schemeClr val="tx1"/>
                          </a:solidFill>
                          <a:latin typeface="Gill Sans MT" charset="0"/>
                          <a:ea typeface="Gill Sans MT" charset="0"/>
                          <a:cs typeface="Gill Sans MT" charset="0"/>
                        </a:rPr>
                        <a:t> movement skills</a:t>
                      </a:r>
                      <a:endParaRPr lang="en-US" sz="2000" dirty="0">
                        <a:solidFill>
                          <a:schemeClr val="tx1"/>
                        </a:solidFill>
                        <a:latin typeface="Gill Sans MT" charset="0"/>
                        <a:ea typeface="Gill Sans MT" charset="0"/>
                        <a:cs typeface="Gill Sans MT"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01040">
                <a:tc>
                  <a:txBody>
                    <a:bodyPr/>
                    <a:lstStyle/>
                    <a:p>
                      <a:r>
                        <a:rPr lang="en-US" sz="2000" dirty="0" smtClean="0">
                          <a:solidFill>
                            <a:schemeClr val="tx1"/>
                          </a:solidFill>
                          <a:latin typeface="Gill Sans MT" charset="0"/>
                          <a:ea typeface="Gill Sans MT" charset="0"/>
                          <a:cs typeface="Gill Sans MT" charset="0"/>
                        </a:rPr>
                        <a:t>Mental health and wellbeing</a:t>
                      </a:r>
                      <a:endParaRPr lang="en-US" sz="2000" dirty="0">
                        <a:solidFill>
                          <a:schemeClr val="tx1"/>
                        </a:solidFill>
                        <a:latin typeface="Gill Sans MT" charset="0"/>
                        <a:ea typeface="Gill Sans MT" charset="0"/>
                        <a:cs typeface="Gill Sans MT"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solidFill>
                            <a:schemeClr val="tx1"/>
                          </a:solidFill>
                          <a:latin typeface="Gill Sans MT" charset="0"/>
                          <a:ea typeface="Gill Sans MT" charset="0"/>
                          <a:cs typeface="Gill Sans MT" charset="0"/>
                        </a:rPr>
                        <a:t>Games and sports</a:t>
                      </a:r>
                      <a:endParaRPr lang="en-US" sz="2000" dirty="0">
                        <a:solidFill>
                          <a:schemeClr val="tx1"/>
                        </a:solidFill>
                        <a:latin typeface="Gill Sans MT" charset="0"/>
                        <a:ea typeface="Gill Sans MT" charset="0"/>
                        <a:cs typeface="Gill Sans MT"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01040">
                <a:tc>
                  <a:txBody>
                    <a:bodyPr/>
                    <a:lstStyle/>
                    <a:p>
                      <a:r>
                        <a:rPr lang="en-US" sz="2000" dirty="0" smtClean="0">
                          <a:solidFill>
                            <a:schemeClr val="tx1"/>
                          </a:solidFill>
                          <a:latin typeface="Gill Sans MT" charset="0"/>
                          <a:ea typeface="Gill Sans MT" charset="0"/>
                          <a:cs typeface="Gill Sans MT" charset="0"/>
                        </a:rPr>
                        <a:t>Relationships and sexuality</a:t>
                      </a:r>
                      <a:endParaRPr lang="en-US" sz="2000" dirty="0">
                        <a:solidFill>
                          <a:schemeClr val="tx1"/>
                        </a:solidFill>
                        <a:latin typeface="Gill Sans MT" charset="0"/>
                        <a:ea typeface="Gill Sans MT" charset="0"/>
                        <a:cs typeface="Gill Sans MT"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solidFill>
                            <a:schemeClr val="tx1"/>
                          </a:solidFill>
                          <a:latin typeface="Gill Sans MT" charset="0"/>
                          <a:ea typeface="Gill Sans MT" charset="0"/>
                          <a:cs typeface="Gill Sans MT" charset="0"/>
                        </a:rPr>
                        <a:t>Lifelong physical activities</a:t>
                      </a:r>
                      <a:endParaRPr lang="en-US" sz="2000" dirty="0">
                        <a:solidFill>
                          <a:schemeClr val="tx1"/>
                        </a:solidFill>
                        <a:latin typeface="Gill Sans MT" charset="0"/>
                        <a:ea typeface="Gill Sans MT" charset="0"/>
                        <a:cs typeface="Gill Sans MT"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01040">
                <a:tc>
                  <a:txBody>
                    <a:bodyPr/>
                    <a:lstStyle/>
                    <a:p>
                      <a:r>
                        <a:rPr lang="en-US" sz="2000" dirty="0" smtClean="0">
                          <a:solidFill>
                            <a:schemeClr val="tx1"/>
                          </a:solidFill>
                          <a:latin typeface="Gill Sans MT" charset="0"/>
                          <a:ea typeface="Gill Sans MT" charset="0"/>
                          <a:cs typeface="Gill Sans MT" charset="0"/>
                        </a:rPr>
                        <a:t>Safety</a:t>
                      </a:r>
                      <a:endParaRPr lang="en-US" sz="2000" dirty="0">
                        <a:solidFill>
                          <a:schemeClr val="tx1"/>
                        </a:solidFill>
                        <a:latin typeface="Gill Sans MT" charset="0"/>
                        <a:ea typeface="Gill Sans MT" charset="0"/>
                        <a:cs typeface="Gill Sans MT"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solidFill>
                            <a:schemeClr val="tx1"/>
                          </a:solidFill>
                          <a:latin typeface="Gill Sans MT" charset="0"/>
                          <a:ea typeface="Gill Sans MT" charset="0"/>
                          <a:cs typeface="Gill Sans MT" charset="0"/>
                        </a:rPr>
                        <a:t>Rhythmic and expressive movement</a:t>
                      </a:r>
                      <a:endParaRPr lang="en-US" sz="2000" dirty="0">
                        <a:solidFill>
                          <a:schemeClr val="tx1"/>
                        </a:solidFill>
                        <a:latin typeface="Gill Sans MT" charset="0"/>
                        <a:ea typeface="Gill Sans MT" charset="0"/>
                        <a:cs typeface="Gill Sans MT"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076923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8869</TotalTime>
  <Words>2287</Words>
  <Application>Microsoft Macintosh PowerPoint</Application>
  <PresentationFormat>On-screen Show (4:3)</PresentationFormat>
  <Paragraphs>273</Paragraphs>
  <Slides>50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Avenir Next Demi Bold</vt:lpstr>
      <vt:lpstr>Calibri</vt:lpstr>
      <vt:lpstr>Century Gothic</vt:lpstr>
      <vt:lpstr>Gill Sans MT</vt:lpstr>
      <vt:lpstr>Symbol</vt:lpstr>
      <vt:lpstr>Arial</vt:lpstr>
      <vt:lpstr>Office Theme</vt:lpstr>
      <vt:lpstr>Quality assessment in Health and Physical Education </vt:lpstr>
      <vt:lpstr>Workshop outcomes</vt:lpstr>
      <vt:lpstr>Workshop overview – Day 1</vt:lpstr>
      <vt:lpstr>Workshop overview – Day 2</vt:lpstr>
      <vt:lpstr>Unpacking the Health and Physical Education curriculum</vt:lpstr>
      <vt:lpstr>Quick quiz</vt:lpstr>
      <vt:lpstr>Assumptions and expectations</vt:lpstr>
      <vt:lpstr>PowerPoint Presentation</vt:lpstr>
      <vt:lpstr>Focus areas</vt:lpstr>
      <vt:lpstr>Sub-strands and themes</vt:lpstr>
      <vt:lpstr>Current pictures of teaching and assessment practice </vt:lpstr>
      <vt:lpstr>What is currently happening in your school in HPE? </vt:lpstr>
      <vt:lpstr>Workshop activity</vt:lpstr>
      <vt:lpstr>Workshop activity</vt:lpstr>
      <vt:lpstr>PowerPoint Presentation</vt:lpstr>
      <vt:lpstr>Who takes responsibility for teaching and assessing aspects of Health and Physical Education? </vt:lpstr>
      <vt:lpstr>Who teaches and assesses what, when and where are the gaps?</vt:lpstr>
      <vt:lpstr>Take 5</vt:lpstr>
      <vt:lpstr>A-E within the context of Health and Physical Education </vt:lpstr>
      <vt:lpstr>PowerPoint Presentation</vt:lpstr>
      <vt:lpstr>A-E statements</vt:lpstr>
      <vt:lpstr>Unpacking the HPE achievement standards</vt:lpstr>
      <vt:lpstr>Exploring levels of achievement (ACARA work samples)  </vt:lpstr>
      <vt:lpstr>PowerPoint Presentation</vt:lpstr>
      <vt:lpstr>Revisiting who teaches and assess what, when?</vt:lpstr>
      <vt:lpstr>Questions?</vt:lpstr>
      <vt:lpstr>Reflections on Day 1</vt:lpstr>
      <vt:lpstr>Why do we assess?</vt:lpstr>
      <vt:lpstr>PowerPoint Presentation</vt:lpstr>
      <vt:lpstr>How do we assess?</vt:lpstr>
      <vt:lpstr>Group relay challenge</vt:lpstr>
      <vt:lpstr>Assessment tools should:</vt:lpstr>
      <vt:lpstr>What constitutes evidence? (assessment tools)</vt:lpstr>
      <vt:lpstr>Considerations when selecting assessment tools</vt:lpstr>
      <vt:lpstr>Planning process for teaching and assessment in HPE </vt:lpstr>
      <vt:lpstr>Why start from the end?</vt:lpstr>
      <vt:lpstr>Step 1: Making sense of the standards</vt:lpstr>
      <vt:lpstr>Year 3 and 4</vt:lpstr>
      <vt:lpstr>Step 2 - Aligning content </vt:lpstr>
      <vt:lpstr>Step 2 - Aligning content to achievement standards</vt:lpstr>
      <vt:lpstr>Step 3 – Deciding on focus areas</vt:lpstr>
      <vt:lpstr>Take 5</vt:lpstr>
      <vt:lpstr>Step 4: Identifying learning goals</vt:lpstr>
      <vt:lpstr>Step 4: Identifying learning goals</vt:lpstr>
      <vt:lpstr>Step 5: Planning to assess learning</vt:lpstr>
      <vt:lpstr>Evidence of learning</vt:lpstr>
      <vt:lpstr>PowerPoint Presentation</vt:lpstr>
      <vt:lpstr>PowerPoint Presentation</vt:lpstr>
      <vt:lpstr>PowerPoint Presentation</vt:lpstr>
      <vt:lpstr>Planning for action back at school</vt:lpstr>
    </vt:vector>
  </TitlesOfParts>
  <Company>Active Play Designs</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Atkin</dc:creator>
  <cp:lastModifiedBy>Janice Atkin</cp:lastModifiedBy>
  <cp:revision>153</cp:revision>
  <dcterms:created xsi:type="dcterms:W3CDTF">2014-07-19T03:03:25Z</dcterms:created>
  <dcterms:modified xsi:type="dcterms:W3CDTF">2017-03-27T08:58:43Z</dcterms:modified>
</cp:coreProperties>
</file>