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Lst>
  <p:notesMasterIdLst>
    <p:notesMasterId r:id="rId15"/>
  </p:notesMasterIdLst>
  <p:sldIdLst>
    <p:sldId id="267" r:id="rId2"/>
    <p:sldId id="279" r:id="rId3"/>
    <p:sldId id="285" r:id="rId4"/>
    <p:sldId id="287" r:id="rId5"/>
    <p:sldId id="288" r:id="rId6"/>
    <p:sldId id="283" r:id="rId7"/>
    <p:sldId id="280" r:id="rId8"/>
    <p:sldId id="281" r:id="rId9"/>
    <p:sldId id="282" r:id="rId10"/>
    <p:sldId id="261" r:id="rId11"/>
    <p:sldId id="275" r:id="rId12"/>
    <p:sldId id="290" r:id="rId13"/>
    <p:sldId id="289" r:id="rId14"/>
  </p:sldIdLst>
  <p:sldSz cx="9144000" cy="6858000" type="screen4x3"/>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68908"/>
  </p:normalViewPr>
  <p:slideViewPr>
    <p:cSldViewPr snapToGrid="0" snapToObjects="1">
      <p:cViewPr varScale="1">
        <p:scale>
          <a:sx n="88" d="100"/>
          <a:sy n="88" d="100"/>
        </p:scale>
        <p:origin x="2864" y="17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4D88D6-4B6F-D441-AC7F-8A77215C5E19}" type="datetimeFigureOut">
              <a:rPr lang="en-US" smtClean="0"/>
              <a:t>9/17/17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1A6DAC-FEA5-3842-B5BD-C4E675BB0E94}" type="slidenum">
              <a:rPr lang="en-US" smtClean="0"/>
              <a:t>‹#›</a:t>
            </a:fld>
            <a:endParaRPr lang="en-US"/>
          </a:p>
        </p:txBody>
      </p:sp>
    </p:spTree>
    <p:extLst>
      <p:ext uri="{BB962C8B-B14F-4D97-AF65-F5344CB8AC3E}">
        <p14:creationId xmlns:p14="http://schemas.microsoft.com/office/powerpoint/2010/main" val="155716219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xfrm>
            <a:off x="1371600" y="1143000"/>
            <a:ext cx="4114800" cy="3086100"/>
          </a:xfrm>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Runs for 18 minutes</a:t>
            </a:r>
          </a:p>
          <a:p>
            <a:endParaRPr lang="en-US" altLang="en-US">
              <a:latin typeface="Times New Roman" charset="0"/>
            </a:endParaRPr>
          </a:p>
          <a:p>
            <a:r>
              <a:rPr lang="en-US" altLang="en-US">
                <a:latin typeface="Times New Roman" charset="0"/>
              </a:rPr>
              <a:t>At the end ask for key messages that stood out from the video</a:t>
            </a:r>
          </a:p>
          <a:p>
            <a:r>
              <a:rPr lang="en-US" altLang="en-US">
                <a:latin typeface="Times New Roman" charset="0"/>
              </a:rPr>
              <a:t>Eg:</a:t>
            </a:r>
          </a:p>
          <a:p>
            <a:r>
              <a:rPr lang="en-US" altLang="en-US">
                <a:latin typeface="Times New Roman" charset="0"/>
              </a:rPr>
              <a:t>ban the average</a:t>
            </a:r>
          </a:p>
          <a:p>
            <a:r>
              <a:rPr lang="en-US" altLang="en-US">
                <a:latin typeface="Times New Roman" charset="0"/>
              </a:rPr>
              <a:t>no such things as average</a:t>
            </a:r>
          </a:p>
          <a:p>
            <a:r>
              <a:rPr lang="en-US" altLang="en-US">
                <a:latin typeface="Times New Roman" charset="0"/>
              </a:rPr>
              <a:t>Flexibility</a:t>
            </a:r>
          </a:p>
          <a:p>
            <a:r>
              <a:rPr lang="en-US" altLang="en-US">
                <a:latin typeface="Times New Roman" charset="0"/>
              </a:rPr>
              <a:t>plan to the edges</a:t>
            </a:r>
          </a:p>
          <a:p>
            <a:endParaRPr lang="en-US" altLang="en-US">
              <a:latin typeface="Times New Roman" charset="0"/>
            </a:endParaRP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42CDD12-A736-FC4C-A380-438455619A82}" type="slidenum">
              <a:rPr lang="en-US" altLang="en-US">
                <a:latin typeface="Times New Roman" charset="0"/>
              </a:rPr>
              <a:pPr/>
              <a:t>1</a:t>
            </a:fld>
            <a:endParaRPr lang="en-US" altLang="en-US">
              <a:latin typeface="Times New Roman" charset="0"/>
            </a:endParaRPr>
          </a:p>
        </p:txBody>
      </p:sp>
    </p:spTree>
    <p:extLst>
      <p:ext uri="{BB962C8B-B14F-4D97-AF65-F5344CB8AC3E}">
        <p14:creationId xmlns:p14="http://schemas.microsoft.com/office/powerpoint/2010/main" val="1750893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1371600" y="1143000"/>
            <a:ext cx="4114800" cy="3086100"/>
          </a:xfrm>
          <a:ln/>
        </p:spPr>
      </p:sp>
      <p:sp>
        <p:nvSpPr>
          <p:cNvPr id="3" name="Notes Placeholder 2"/>
          <p:cNvSpPr>
            <a:spLocks noGrp="1"/>
          </p:cNvSpPr>
          <p:nvPr>
            <p:ph type="body" idx="1"/>
          </p:nvPr>
        </p:nvSpPr>
        <p:spPr/>
        <p:txBody>
          <a:bodyPr/>
          <a:lstStyle/>
          <a:p>
            <a:pPr>
              <a:defRPr/>
            </a:pPr>
            <a:r>
              <a:rPr lang="en-US" dirty="0" smtClean="0"/>
              <a:t>Think pair share activity</a:t>
            </a:r>
          </a:p>
          <a:p>
            <a:pPr>
              <a:defRPr/>
            </a:pPr>
            <a:endParaRPr lang="en-US" dirty="0" smtClean="0"/>
          </a:p>
          <a:p>
            <a:pPr>
              <a:defRPr/>
            </a:pPr>
            <a:r>
              <a:rPr lang="en-US" dirty="0" err="1" smtClean="0"/>
              <a:t>Coloured</a:t>
            </a:r>
            <a:r>
              <a:rPr lang="en-US" dirty="0" smtClean="0"/>
              <a:t> post-its </a:t>
            </a:r>
          </a:p>
          <a:p>
            <a:pPr marL="172187" indent="-172187">
              <a:buFont typeface="Arial" panose="020B0604020202020204" pitchFamily="34" charset="0"/>
              <a:buChar char="•"/>
              <a:defRPr/>
            </a:pPr>
            <a:r>
              <a:rPr lang="en-US" dirty="0" smtClean="0"/>
              <a:t>Think about the question you’ve been given and apply it to your program (10 mins) </a:t>
            </a:r>
          </a:p>
          <a:p>
            <a:pPr marL="172187" indent="-172187">
              <a:buFont typeface="Arial" panose="020B0604020202020204" pitchFamily="34" charset="0"/>
              <a:buChar char="•"/>
              <a:defRPr/>
            </a:pPr>
            <a:r>
              <a:rPr lang="en-US" dirty="0" smtClean="0"/>
              <a:t>annotate your program with as many examples that you can think of</a:t>
            </a:r>
          </a:p>
          <a:p>
            <a:pPr marL="172187" indent="-172187">
              <a:buFont typeface="Arial" panose="020B0604020202020204" pitchFamily="34" charset="0"/>
              <a:buChar char="•"/>
              <a:defRPr/>
            </a:pPr>
            <a:r>
              <a:rPr lang="en-US" dirty="0" smtClean="0"/>
              <a:t>Pair up with someone who has looked at the same principle and list some general examples on you post-it.</a:t>
            </a:r>
          </a:p>
          <a:p>
            <a:pPr marL="172187" indent="-172187">
              <a:buFont typeface="Arial" panose="020B0604020202020204" pitchFamily="34" charset="0"/>
              <a:buChar char="•"/>
              <a:defRPr/>
            </a:pPr>
            <a:endParaRPr lang="en-US" dirty="0" smtClean="0"/>
          </a:p>
          <a:p>
            <a:pPr>
              <a:defRPr/>
            </a:pPr>
            <a:r>
              <a:rPr lang="en-US" dirty="0" smtClean="0"/>
              <a:t>Individual groups feedback to the whole group – collect examples on to butcher’s paper and leave with the school as a resource that they may wish to refer to</a:t>
            </a:r>
            <a:endParaRPr lang="en-US" dirty="0"/>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F6E0B7C-EC7C-4E11-B21E-DAF9F9C2D346}" type="slidenum">
              <a:rPr lang="en-US" altLang="en-US" smtClean="0">
                <a:latin typeface="Times New Roman" panose="02020603050405020304" pitchFamily="18" charset="0"/>
              </a:rPr>
              <a:pPr/>
              <a:t>11</a:t>
            </a:fld>
            <a:endParaRPr lang="en-US" altLang="en-US" smtClean="0">
              <a:latin typeface="Times New Roman" panose="02020603050405020304" pitchFamily="18" charset="0"/>
            </a:endParaRPr>
          </a:p>
        </p:txBody>
      </p:sp>
      <p:sp>
        <p:nvSpPr>
          <p:cNvPr id="3174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latin typeface="Times New Roman" panose="02020603050405020304" pitchFamily="18" charset="0"/>
              </a:rPr>
              <a:t>28 January 2016</a:t>
            </a:r>
          </a:p>
        </p:txBody>
      </p:sp>
      <p:sp>
        <p:nvSpPr>
          <p:cNvPr id="31750"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n-NO" altLang="en-US" smtClean="0">
                <a:latin typeface="Times New Roman" panose="02020603050405020304" pitchFamily="18" charset="0"/>
              </a:rPr>
              <a:t>Programming for student diversity K - 6</a:t>
            </a:r>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636821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1A6DAC-FEA5-3842-B5BD-C4E675BB0E94}" type="slidenum">
              <a:rPr lang="en-US" smtClean="0"/>
              <a:t>13</a:t>
            </a:fld>
            <a:endParaRPr lang="en-US"/>
          </a:p>
        </p:txBody>
      </p:sp>
    </p:spTree>
    <p:extLst>
      <p:ext uri="{BB962C8B-B14F-4D97-AF65-F5344CB8AC3E}">
        <p14:creationId xmlns:p14="http://schemas.microsoft.com/office/powerpoint/2010/main" val="1882120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0" name="Shape 10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design of the Australian Curriculum provided the Australian Government, through (ACARA), the opportunity to develop a “high quality curriculum for all Australian students, one that promotes equity and excellence in education”.</a:t>
            </a:r>
          </a:p>
          <a:p>
            <a:pPr marL="0" marR="0" lvl="0" indent="0" algn="l" rtl="0">
              <a:lnSpc>
                <a:spcPct val="115000"/>
              </a:lnSpc>
              <a:spcBef>
                <a:spcPts val="40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Australian Curriculum sets out what students will learn and teachers will teach through content and achievement standards as they progress through school from Foundation to Year 12. Every child has the right to access the full curriculum which means teachers continue to program from  content that aligns with the child’s chronological age regardless of ability, disability or school setting.</a:t>
            </a:r>
          </a:p>
          <a:p>
            <a:pPr marL="0" marR="0" lvl="0" indent="0" algn="l" rtl="0">
              <a:lnSpc>
                <a:spcPct val="115000"/>
              </a:lnSpc>
              <a:spcBef>
                <a:spcPts val="40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ACARA does not have responsibility for how the curriculum is implemented however very deliberate efforts were made to design a curriculum to be inclusive of all students by applying the principles of UDL during the writing process.  Specific examples will be given a little later in the presentation in relation to the HPE curriculum.</a:t>
            </a:r>
          </a:p>
          <a:p>
            <a:pPr marL="0" marR="0" lvl="0" indent="0" algn="l" rtl="0">
              <a:lnSpc>
                <a:spcPct val="115000"/>
              </a:lnSpc>
              <a:spcBef>
                <a:spcPts val="400"/>
              </a:spcBef>
              <a:buClr>
                <a:schemeClr val="dk1"/>
              </a:buClr>
              <a:buSzPct val="25000"/>
              <a:buFont typeface="Calibri"/>
              <a:buNone/>
            </a:pPr>
            <a:endParaRPr sz="1200" b="0" i="0" u="none" strike="noStrike" cap="none">
              <a:solidFill>
                <a:schemeClr val="dk1"/>
              </a:solidFill>
              <a:latin typeface="Arial"/>
              <a:ea typeface="Arial"/>
              <a:cs typeface="Arial"/>
              <a:sym typeface="Arial"/>
            </a:endParaRPr>
          </a:p>
        </p:txBody>
      </p:sp>
      <p:sp>
        <p:nvSpPr>
          <p:cNvPr id="101" name="Shape 10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771215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the learner profile in HPE</a:t>
            </a:r>
          </a:p>
          <a:p>
            <a:r>
              <a:rPr lang="en-US" dirty="0" smtClean="0"/>
              <a:t>e.g. movement skills</a:t>
            </a:r>
          </a:p>
          <a:p>
            <a:r>
              <a:rPr lang="en-US" dirty="0" smtClean="0"/>
              <a:t>Spatial awareness</a:t>
            </a:r>
          </a:p>
          <a:p>
            <a:r>
              <a:rPr lang="en-US" dirty="0" smtClean="0"/>
              <a:t>Language access </a:t>
            </a:r>
            <a:r>
              <a:rPr lang="mr-IN" dirty="0" smtClean="0"/>
              <a:t>–</a:t>
            </a:r>
            <a:r>
              <a:rPr lang="en-US" dirty="0" smtClean="0"/>
              <a:t> specialist</a:t>
            </a:r>
            <a:r>
              <a:rPr lang="en-US" baseline="0" dirty="0" smtClean="0"/>
              <a:t> language</a:t>
            </a:r>
          </a:p>
          <a:p>
            <a:r>
              <a:rPr lang="en-US" baseline="0" dirty="0" smtClean="0"/>
              <a:t>Reading levels</a:t>
            </a:r>
          </a:p>
          <a:p>
            <a:r>
              <a:rPr lang="en-US" baseline="0" dirty="0" smtClean="0"/>
              <a:t>Perceptual abilities</a:t>
            </a:r>
          </a:p>
          <a:p>
            <a:r>
              <a:rPr lang="en-US" baseline="0" dirty="0" smtClean="0"/>
              <a:t>Cognitive abilities</a:t>
            </a:r>
          </a:p>
          <a:p>
            <a:r>
              <a:rPr lang="en-US" baseline="0" dirty="0" smtClean="0"/>
              <a:t>Interest levels</a:t>
            </a:r>
          </a:p>
          <a:p>
            <a:r>
              <a:rPr lang="en-US" baseline="0" dirty="0" smtClean="0"/>
              <a:t>Prior experiences</a:t>
            </a:r>
          </a:p>
          <a:p>
            <a:r>
              <a:rPr lang="en-US" baseline="0" dirty="0" smtClean="0"/>
              <a:t>Background knowledge / learning</a:t>
            </a:r>
          </a:p>
          <a:p>
            <a:r>
              <a:rPr lang="en-US" baseline="0" dirty="0" smtClean="0"/>
              <a:t>Tactical awareness</a:t>
            </a:r>
          </a:p>
          <a:p>
            <a:endParaRPr lang="en-US" dirty="0" smtClean="0"/>
          </a:p>
          <a:p>
            <a:endParaRPr lang="en-US" dirty="0" smtClean="0"/>
          </a:p>
          <a:p>
            <a:r>
              <a:rPr lang="en-US" sz="900" kern="1200" dirty="0" smtClean="0">
                <a:solidFill>
                  <a:schemeClr val="tx1"/>
                </a:solidFill>
                <a:latin typeface="+mn-lt"/>
                <a:ea typeface="+mn-ea"/>
                <a:cs typeface="+mn-cs"/>
              </a:rPr>
              <a:t>ACTIVITY:</a:t>
            </a:r>
          </a:p>
          <a:p>
            <a:r>
              <a:rPr lang="en-US" sz="900" kern="1200" dirty="0" smtClean="0">
                <a:solidFill>
                  <a:schemeClr val="tx1"/>
                </a:solidFill>
                <a:latin typeface="+mn-lt"/>
                <a:ea typeface="+mn-ea"/>
                <a:cs typeface="+mn-cs"/>
              </a:rPr>
              <a:t>2 sets of different </a:t>
            </a:r>
            <a:r>
              <a:rPr lang="en-US" sz="900" kern="1200" dirty="0" err="1" smtClean="0">
                <a:solidFill>
                  <a:schemeClr val="tx1"/>
                </a:solidFill>
                <a:latin typeface="+mn-lt"/>
                <a:ea typeface="+mn-ea"/>
                <a:cs typeface="+mn-cs"/>
              </a:rPr>
              <a:t>coloured</a:t>
            </a:r>
            <a:r>
              <a:rPr lang="en-US" sz="900" kern="1200" dirty="0" smtClean="0">
                <a:solidFill>
                  <a:schemeClr val="tx1"/>
                </a:solidFill>
                <a:latin typeface="+mn-lt"/>
                <a:ea typeface="+mn-ea"/>
                <a:cs typeface="+mn-cs"/>
              </a:rPr>
              <a:t> post-it notes</a:t>
            </a:r>
          </a:p>
          <a:p>
            <a:endParaRPr lang="en-US" sz="900" kern="1200" dirty="0" smtClean="0">
              <a:solidFill>
                <a:schemeClr val="tx1"/>
              </a:solidFill>
              <a:latin typeface="+mn-lt"/>
              <a:ea typeface="+mn-ea"/>
              <a:cs typeface="+mn-cs"/>
            </a:endParaRPr>
          </a:p>
          <a:p>
            <a:r>
              <a:rPr lang="en-US" sz="900" kern="1200" dirty="0" smtClean="0">
                <a:solidFill>
                  <a:schemeClr val="tx1"/>
                </a:solidFill>
                <a:latin typeface="+mn-lt"/>
                <a:ea typeface="+mn-ea"/>
                <a:cs typeface="+mn-cs"/>
              </a:rPr>
              <a:t>Broadly thinking about diverse needs in the class</a:t>
            </a:r>
          </a:p>
          <a:p>
            <a:r>
              <a:rPr lang="en-US" sz="900" kern="1200" dirty="0" smtClean="0">
                <a:solidFill>
                  <a:schemeClr val="tx1"/>
                </a:solidFill>
                <a:latin typeface="+mn-lt"/>
                <a:ea typeface="+mn-ea"/>
                <a:cs typeface="+mn-cs"/>
              </a:rPr>
              <a:t>Brainstorm at your table all the variables for a ‘jagged learner profile’</a:t>
            </a:r>
          </a:p>
          <a:p>
            <a:endParaRPr lang="en-US" sz="900" kern="1200" dirty="0" smtClean="0">
              <a:solidFill>
                <a:schemeClr val="tx1"/>
              </a:solidFill>
              <a:latin typeface="+mn-lt"/>
              <a:ea typeface="+mn-ea"/>
              <a:cs typeface="+mn-cs"/>
            </a:endParaRPr>
          </a:p>
          <a:p>
            <a:r>
              <a:rPr lang="en-US" sz="900" kern="1200" dirty="0" smtClean="0">
                <a:solidFill>
                  <a:schemeClr val="tx1"/>
                </a:solidFill>
                <a:latin typeface="+mn-lt"/>
                <a:ea typeface="+mn-ea"/>
                <a:cs typeface="+mn-cs"/>
              </a:rPr>
              <a:t>What are our “adjustable seats”</a:t>
            </a:r>
          </a:p>
          <a:p>
            <a:r>
              <a:rPr lang="en-US" sz="900" kern="1200" dirty="0" smtClean="0">
                <a:solidFill>
                  <a:schemeClr val="tx1"/>
                </a:solidFill>
                <a:latin typeface="+mn-lt"/>
                <a:ea typeface="+mn-ea"/>
                <a:cs typeface="+mn-cs"/>
              </a:rPr>
              <a:t>Now brainstorm as many different ways as you can think to support those needs if they are low or high and identify what are the implications for students learning and teachers practice.</a:t>
            </a:r>
            <a:endParaRPr lang="en-US" dirty="0"/>
          </a:p>
        </p:txBody>
      </p:sp>
      <p:sp>
        <p:nvSpPr>
          <p:cNvPr id="4" name="Slide Number Placeholder 3"/>
          <p:cNvSpPr>
            <a:spLocks noGrp="1"/>
          </p:cNvSpPr>
          <p:nvPr>
            <p:ph type="sldNum" sz="quarter" idx="10"/>
          </p:nvPr>
        </p:nvSpPr>
        <p:spPr/>
        <p:txBody>
          <a:bodyPr/>
          <a:lstStyle/>
          <a:p>
            <a:fld id="{B61A6DAC-FEA5-3842-B5BD-C4E675BB0E94}" type="slidenum">
              <a:rPr lang="en-US" smtClean="0"/>
              <a:t>4</a:t>
            </a:fld>
            <a:endParaRPr lang="en-US"/>
          </a:p>
        </p:txBody>
      </p:sp>
    </p:spTree>
    <p:extLst>
      <p:ext uri="{BB962C8B-B14F-4D97-AF65-F5344CB8AC3E}">
        <p14:creationId xmlns:p14="http://schemas.microsoft.com/office/powerpoint/2010/main" val="100713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smtClean="0">
                <a:solidFill>
                  <a:schemeClr val="tx1"/>
                </a:solidFill>
                <a:latin typeface="+mn-lt"/>
                <a:ea typeface="+mn-ea"/>
                <a:cs typeface="+mn-cs"/>
              </a:rPr>
              <a:t>In his </a:t>
            </a:r>
            <a:r>
              <a:rPr lang="en-US" sz="900" kern="1200" dirty="0" err="1" smtClean="0">
                <a:solidFill>
                  <a:schemeClr val="tx1"/>
                </a:solidFill>
                <a:latin typeface="+mn-lt"/>
                <a:ea typeface="+mn-ea"/>
                <a:cs typeface="+mn-cs"/>
              </a:rPr>
              <a:t>TEDx</a:t>
            </a:r>
            <a:r>
              <a:rPr lang="en-US" sz="900" kern="1200" dirty="0" smtClean="0">
                <a:solidFill>
                  <a:schemeClr val="tx1"/>
                </a:solidFill>
                <a:latin typeface="+mn-lt"/>
                <a:ea typeface="+mn-ea"/>
                <a:cs typeface="+mn-cs"/>
              </a:rPr>
              <a:t> Talk Todd Rose talks about the solutions being like adjustable seats </a:t>
            </a:r>
            <a:r>
              <a:rPr lang="mr-IN" sz="900" kern="1200" dirty="0" smtClean="0">
                <a:solidFill>
                  <a:schemeClr val="tx1"/>
                </a:solidFill>
                <a:latin typeface="+mn-lt"/>
                <a:ea typeface="+mn-ea"/>
                <a:cs typeface="+mn-cs"/>
              </a:rPr>
              <a:t>–</a:t>
            </a:r>
            <a:r>
              <a:rPr lang="en-US" sz="900" kern="1200" dirty="0" smtClean="0">
                <a:solidFill>
                  <a:schemeClr val="tx1"/>
                </a:solidFill>
                <a:latin typeface="+mn-lt"/>
                <a:ea typeface="+mn-ea"/>
                <a:cs typeface="+mn-cs"/>
              </a:rPr>
              <a:t> its not about replacing everything we do but its about working out what the barriers might be to learning in HPE and how we can remove</a:t>
            </a:r>
            <a:r>
              <a:rPr lang="en-US" sz="900" kern="1200" baseline="0" dirty="0" smtClean="0">
                <a:solidFill>
                  <a:schemeClr val="tx1"/>
                </a:solidFill>
                <a:latin typeface="+mn-lt"/>
                <a:ea typeface="+mn-ea"/>
                <a:cs typeface="+mn-cs"/>
              </a:rPr>
              <a:t> them from the learning environment.</a:t>
            </a:r>
          </a:p>
          <a:p>
            <a:endParaRPr lang="en-US" sz="900" kern="1200" baseline="0" dirty="0" smtClean="0">
              <a:solidFill>
                <a:schemeClr val="tx1"/>
              </a:solidFill>
              <a:latin typeface="+mn-lt"/>
              <a:ea typeface="+mn-ea"/>
              <a:cs typeface="+mn-cs"/>
            </a:endParaRPr>
          </a:p>
          <a:p>
            <a:r>
              <a:rPr lang="en-US" sz="900" kern="1200" baseline="0" dirty="0" smtClean="0">
                <a:solidFill>
                  <a:schemeClr val="tx1"/>
                </a:solidFill>
                <a:latin typeface="+mn-lt"/>
                <a:ea typeface="+mn-ea"/>
                <a:cs typeface="+mn-cs"/>
              </a:rPr>
              <a:t>Universal Design for Learning framework provides a tool we can </a:t>
            </a:r>
            <a:r>
              <a:rPr lang="en-US" sz="900" kern="1200" baseline="0" dirty="0" err="1" smtClean="0">
                <a:solidFill>
                  <a:schemeClr val="tx1"/>
                </a:solidFill>
                <a:latin typeface="+mn-lt"/>
                <a:ea typeface="+mn-ea"/>
                <a:cs typeface="+mn-cs"/>
              </a:rPr>
              <a:t>usee</a:t>
            </a:r>
            <a:r>
              <a:rPr lang="en-US" sz="900" kern="1200" baseline="0" dirty="0" smtClean="0">
                <a:solidFill>
                  <a:schemeClr val="tx1"/>
                </a:solidFill>
                <a:latin typeface="+mn-lt"/>
                <a:ea typeface="+mn-ea"/>
                <a:cs typeface="+mn-cs"/>
              </a:rPr>
              <a:t> to proactively provide adjustable seats for all of our learners.</a:t>
            </a:r>
          </a:p>
          <a:p>
            <a:endParaRPr lang="en-US" sz="900" kern="1200" dirty="0" smtClean="0">
              <a:solidFill>
                <a:schemeClr val="tx1"/>
              </a:solidFill>
              <a:latin typeface="+mn-lt"/>
              <a:ea typeface="+mn-ea"/>
              <a:cs typeface="+mn-cs"/>
            </a:endParaRPr>
          </a:p>
          <a:p>
            <a:r>
              <a:rPr lang="en-US" sz="900" kern="1200" dirty="0" smtClean="0">
                <a:solidFill>
                  <a:schemeClr val="tx1"/>
                </a:solidFill>
                <a:latin typeface="+mn-lt"/>
                <a:ea typeface="+mn-ea"/>
                <a:cs typeface="+mn-cs"/>
              </a:rPr>
              <a:t>What are our “adjustable seats”</a:t>
            </a:r>
          </a:p>
          <a:p>
            <a:r>
              <a:rPr lang="en-US" sz="900" kern="1200" dirty="0" smtClean="0">
                <a:solidFill>
                  <a:schemeClr val="tx1"/>
                </a:solidFill>
                <a:latin typeface="+mn-lt"/>
                <a:ea typeface="+mn-ea"/>
                <a:cs typeface="+mn-cs"/>
              </a:rPr>
              <a:t>Now brainstorm as many different ways as you can think to support those needs if they are low or high</a:t>
            </a:r>
          </a:p>
          <a:p>
            <a:endParaRPr lang="en-US" sz="900" kern="1200" dirty="0" smtClean="0">
              <a:solidFill>
                <a:schemeClr val="tx1"/>
              </a:solidFill>
              <a:latin typeface="+mn-lt"/>
              <a:ea typeface="+mn-ea"/>
              <a:cs typeface="+mn-cs"/>
            </a:endParaRPr>
          </a:p>
          <a:p>
            <a:r>
              <a:rPr lang="en-US" sz="900" kern="1200" dirty="0" smtClean="0">
                <a:solidFill>
                  <a:schemeClr val="tx1"/>
                </a:solidFill>
                <a:latin typeface="+mn-lt"/>
                <a:ea typeface="+mn-ea"/>
                <a:cs typeface="+mn-cs"/>
              </a:rPr>
              <a:t>identify what are the implications for students learning and teachers practice.</a:t>
            </a:r>
            <a:endParaRPr lang="en-US" dirty="0" smtClean="0"/>
          </a:p>
          <a:p>
            <a:endParaRPr lang="en-US" dirty="0"/>
          </a:p>
        </p:txBody>
      </p:sp>
      <p:sp>
        <p:nvSpPr>
          <p:cNvPr id="4" name="Slide Number Placeholder 3"/>
          <p:cNvSpPr>
            <a:spLocks noGrp="1"/>
          </p:cNvSpPr>
          <p:nvPr>
            <p:ph type="sldNum" sz="quarter" idx="10"/>
          </p:nvPr>
        </p:nvSpPr>
        <p:spPr/>
        <p:txBody>
          <a:bodyPr/>
          <a:lstStyle/>
          <a:p>
            <a:fld id="{B61A6DAC-FEA5-3842-B5BD-C4E675BB0E94}" type="slidenum">
              <a:rPr lang="en-US" smtClean="0"/>
              <a:t>5</a:t>
            </a:fld>
            <a:endParaRPr lang="en-US"/>
          </a:p>
        </p:txBody>
      </p:sp>
    </p:spTree>
    <p:extLst>
      <p:ext uri="{BB962C8B-B14F-4D97-AF65-F5344CB8AC3E}">
        <p14:creationId xmlns:p14="http://schemas.microsoft.com/office/powerpoint/2010/main" val="576159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6" name="Shape 15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smtClean="0">
                <a:solidFill>
                  <a:schemeClr val="dk1"/>
                </a:solidFill>
                <a:latin typeface="Calibri"/>
                <a:ea typeface="Calibri"/>
                <a:cs typeface="Calibri"/>
                <a:sym typeface="Calibri"/>
              </a:rPr>
              <a:t>The </a:t>
            </a:r>
            <a:r>
              <a:rPr lang="en-US" sz="1200" b="0" i="0" u="none" strike="noStrike" cap="none" dirty="0">
                <a:solidFill>
                  <a:schemeClr val="dk1"/>
                </a:solidFill>
                <a:latin typeface="Calibri"/>
                <a:ea typeface="Calibri"/>
                <a:cs typeface="Calibri"/>
                <a:sym typeface="Calibri"/>
              </a:rPr>
              <a:t>Australian Curriculum focuses efforts on ensuring all individuals have fair and equal opportunities to learn. </a:t>
            </a:r>
            <a:r>
              <a:rPr lang="en-US" sz="1200" b="0" i="0" u="none" strike="noStrike" cap="none" dirty="0" smtClean="0">
                <a:solidFill>
                  <a:schemeClr val="dk1"/>
                </a:solidFill>
                <a:latin typeface="Calibri"/>
                <a:ea typeface="Calibri"/>
                <a:cs typeface="Calibri"/>
                <a:sym typeface="Calibri"/>
              </a:rPr>
              <a:t>In the Shaping Phase of the development of the Health and Physical Education curriculum it was explicitly identified that</a:t>
            </a:r>
            <a:r>
              <a:rPr lang="en-US" sz="1200" b="0" i="0" u="none" strike="noStrike" cap="none" baseline="0" dirty="0" smtClean="0">
                <a:solidFill>
                  <a:schemeClr val="dk1"/>
                </a:solidFill>
                <a:latin typeface="Calibri"/>
                <a:ea typeface="Calibri"/>
                <a:cs typeface="Calibri"/>
                <a:sym typeface="Calibri"/>
              </a:rPr>
              <a:t> the UDL principles should inform the writing of the curriculum to ensure it was inclusive of all learners.</a:t>
            </a: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57" name="Shape 15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41002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8" name="Shape 10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rgbClr val="2B2B2B"/>
              </a:buClr>
              <a:buSzPct val="25000"/>
              <a:buFont typeface="Arial"/>
              <a:buNone/>
            </a:pPr>
            <a:r>
              <a:rPr lang="en-US" sz="1200" b="0" i="0" u="none" strike="noStrike" cap="none" dirty="0">
                <a:solidFill>
                  <a:srgbClr val="2B2B2B"/>
                </a:solidFill>
                <a:highlight>
                  <a:srgbClr val="FFFFFF"/>
                </a:highlight>
                <a:latin typeface="Arial"/>
                <a:ea typeface="Arial"/>
                <a:cs typeface="Arial"/>
                <a:sym typeface="Arial"/>
              </a:rPr>
              <a:t>Universal design for learning (UDL) is a framework to improve and optimize teaching and learning for all people based on scientific insights into how humans learn. </a:t>
            </a:r>
            <a:r>
              <a:rPr lang="en-US" dirty="0">
                <a:solidFill>
                  <a:srgbClr val="2B2B2B"/>
                </a:solidFill>
                <a:highlight>
                  <a:srgbClr val="FFFFFF"/>
                </a:highlight>
                <a:latin typeface="Arial"/>
                <a:ea typeface="Arial"/>
                <a:cs typeface="Arial"/>
                <a:sym typeface="Arial"/>
              </a:rPr>
              <a:t>Refer to</a:t>
            </a:r>
            <a:r>
              <a:rPr lang="en-US" sz="1200" b="0" i="1" u="none" strike="noStrike" cap="none" dirty="0">
                <a:solidFill>
                  <a:srgbClr val="2B2B2B"/>
                </a:solidFill>
                <a:highlight>
                  <a:srgbClr val="FFFFFF"/>
                </a:highlight>
                <a:latin typeface="Arial"/>
                <a:ea typeface="Arial"/>
                <a:cs typeface="Arial"/>
                <a:sym typeface="Arial"/>
              </a:rPr>
              <a:t> posters </a:t>
            </a:r>
            <a:r>
              <a:rPr lang="en-US" i="1" dirty="0">
                <a:solidFill>
                  <a:srgbClr val="2B2B2B"/>
                </a:solidFill>
                <a:highlight>
                  <a:srgbClr val="FFFFFF"/>
                </a:highlight>
                <a:latin typeface="Arial"/>
                <a:ea typeface="Arial"/>
                <a:cs typeface="Arial"/>
                <a:sym typeface="Arial"/>
              </a:rPr>
              <a:t>to indicate</a:t>
            </a:r>
            <a:r>
              <a:rPr lang="en-US" sz="1200" b="0" i="1" u="none" strike="noStrike" cap="none" dirty="0">
                <a:solidFill>
                  <a:srgbClr val="2B2B2B"/>
                </a:solidFill>
                <a:highlight>
                  <a:srgbClr val="FFFFFF"/>
                </a:highlight>
                <a:latin typeface="Arial"/>
                <a:ea typeface="Arial"/>
                <a:cs typeface="Arial"/>
                <a:sym typeface="Arial"/>
              </a:rPr>
              <a:t> 3 principles with the guidelines and checkpoints].</a:t>
            </a:r>
          </a:p>
          <a:p>
            <a:pPr marL="0" marR="0" lvl="0" indent="0" algn="l" rtl="0">
              <a:spcBef>
                <a:spcPts val="0"/>
              </a:spcBef>
              <a:spcAft>
                <a:spcPts val="0"/>
              </a:spcAft>
              <a:buClr>
                <a:schemeClr val="dk1"/>
              </a:buClr>
              <a:buSzPct val="25000"/>
              <a:buFont typeface="Calibri"/>
              <a:buNone/>
            </a:pPr>
            <a:endParaRPr sz="1200" b="0" i="1" u="none" strike="noStrike" cap="none" dirty="0">
              <a:solidFill>
                <a:srgbClr val="2B2B2B"/>
              </a:solidFill>
              <a:highlight>
                <a:srgbClr val="FFFFFF"/>
              </a:highlight>
              <a:latin typeface="Arial"/>
              <a:ea typeface="Arial"/>
              <a:cs typeface="Arial"/>
              <a:sym typeface="Arial"/>
            </a:endParaRPr>
          </a:p>
          <a:p>
            <a:pPr marL="0" marR="0" lvl="0" indent="0" algn="l" rtl="0">
              <a:lnSpc>
                <a:spcPct val="115000"/>
              </a:lnSpc>
              <a:spcBef>
                <a:spcPts val="40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During the writing phase of the Australian Curriculum, teams of writers work collaboratively with ACARA curriculum staff and are supported by expert advisory groups, including an advisory group for students with disability (ACARA, 2012b, p.14-15). “The curriculum writing process will involve advice and review of documents by advisory group members with expertise on inclusivity to ensure the appropriateness of curriculum content and expectations of achievement. (ACARA, 2013, p. 13)</a:t>
            </a:r>
          </a:p>
          <a:p>
            <a:pPr marL="0" marR="0" lvl="0" indent="0" algn="l" rtl="0">
              <a:lnSpc>
                <a:spcPct val="115000"/>
              </a:lnSpc>
              <a:spcBef>
                <a:spcPts val="40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Writers were briefed as part of their induction on the principles of UDL and how these could be applied to the way they worded content. Inclusivity checks were carried out at seven key points throughout the development of each subject (ACARA, 2012b). The intention was to remove barriers to learning and ensure enough flexibility to “…accommodate the reality of student, teacher and school diversity”</a:t>
            </a:r>
          </a:p>
          <a:p>
            <a:pPr marL="0" marR="0" lvl="0" indent="0" algn="l" rtl="0">
              <a:lnSpc>
                <a:spcPct val="115000"/>
              </a:lnSpc>
              <a:spcBef>
                <a:spcPts val="400"/>
              </a:spcBef>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109" name="Shape 10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7</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61420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6" name="Shape 116"/>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by changing the method or strategy it provides more opportunities for all students to participate in the learning activity.</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The verb ‘draw’ is very specific. It limits how the teacher and student will engage with the content.  </a:t>
            </a:r>
          </a:p>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The verb ‘identify’ is open to much broader inclusive of students who may have limited communication skills who may rely on pointing or eye gaze to participate in the same learning activity. </a:t>
            </a:r>
          </a:p>
        </p:txBody>
      </p:sp>
      <p:sp>
        <p:nvSpPr>
          <p:cNvPr id="117" name="Shape 11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53876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8" name="Shape 128"/>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by changing the expectations of how a task is performed it creates greater inclusivity and accessibility for all students.</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The revision to the content acknowledges and respects that not all students will use their hands or feet and establishes the expectation that all students will participate in this movement strand.  </a:t>
            </a:r>
          </a:p>
        </p:txBody>
      </p:sp>
      <p:sp>
        <p:nvSpPr>
          <p:cNvPr id="129" name="Shape 12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71753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1371600" y="1143000"/>
            <a:ext cx="4114800" cy="3086100"/>
          </a:xfrm>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AU" altLang="en-US">
              <a:latin typeface="Times New Roman" charset="0"/>
            </a:endParaRP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04D30D6-E76F-0F4F-8A60-B6B734BB8CFF}" type="slidenum">
              <a:rPr lang="en-US" altLang="en-US">
                <a:latin typeface="Times New Roman" charset="0"/>
              </a:rPr>
              <a:pPr/>
              <a:t>10</a:t>
            </a:fld>
            <a:endParaRPr lang="en-US" altLang="en-US">
              <a:latin typeface="Times New Roman" charset="0"/>
            </a:endParaRPr>
          </a:p>
        </p:txBody>
      </p:sp>
    </p:spTree>
    <p:extLst>
      <p:ext uri="{BB962C8B-B14F-4D97-AF65-F5344CB8AC3E}">
        <p14:creationId xmlns:p14="http://schemas.microsoft.com/office/powerpoint/2010/main" val="2035514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ECE0BF2-CE23-4A44-8D08-BE4FD847719A}" type="datetimeFigureOut">
              <a:rPr lang="en-US" smtClean="0"/>
              <a:t>9/17/17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F8953-1BE3-AF43-A748-FDB386BBB9F0}" type="slidenum">
              <a:rPr lang="en-US" smtClean="0"/>
              <a:t>‹#›</a:t>
            </a:fld>
            <a:endParaRPr lang="en-US"/>
          </a:p>
        </p:txBody>
      </p:sp>
    </p:spTree>
    <p:extLst>
      <p:ext uri="{BB962C8B-B14F-4D97-AF65-F5344CB8AC3E}">
        <p14:creationId xmlns:p14="http://schemas.microsoft.com/office/powerpoint/2010/main" val="1958174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CE0BF2-CE23-4A44-8D08-BE4FD847719A}" type="datetimeFigureOut">
              <a:rPr lang="en-US" smtClean="0"/>
              <a:t>9/17/17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F8953-1BE3-AF43-A748-FDB386BBB9F0}" type="slidenum">
              <a:rPr lang="en-US" smtClean="0"/>
              <a:t>‹#›</a:t>
            </a:fld>
            <a:endParaRPr lang="en-US"/>
          </a:p>
        </p:txBody>
      </p:sp>
    </p:spTree>
    <p:extLst>
      <p:ext uri="{BB962C8B-B14F-4D97-AF65-F5344CB8AC3E}">
        <p14:creationId xmlns:p14="http://schemas.microsoft.com/office/powerpoint/2010/main" val="109928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CE0BF2-CE23-4A44-8D08-BE4FD847719A}" type="datetimeFigureOut">
              <a:rPr lang="en-US" smtClean="0"/>
              <a:t>9/17/17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F8953-1BE3-AF43-A748-FDB386BBB9F0}" type="slidenum">
              <a:rPr lang="en-US" smtClean="0"/>
              <a:t>‹#›</a:t>
            </a:fld>
            <a:endParaRPr lang="en-US"/>
          </a:p>
        </p:txBody>
      </p:sp>
    </p:spTree>
    <p:extLst>
      <p:ext uri="{BB962C8B-B14F-4D97-AF65-F5344CB8AC3E}">
        <p14:creationId xmlns:p14="http://schemas.microsoft.com/office/powerpoint/2010/main" val="725354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CE0BF2-CE23-4A44-8D08-BE4FD847719A}" type="datetimeFigureOut">
              <a:rPr lang="en-US" smtClean="0"/>
              <a:t>9/17/17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F8953-1BE3-AF43-A748-FDB386BBB9F0}" type="slidenum">
              <a:rPr lang="en-US" smtClean="0"/>
              <a:t>‹#›</a:t>
            </a:fld>
            <a:endParaRPr lang="en-US"/>
          </a:p>
        </p:txBody>
      </p:sp>
    </p:spTree>
    <p:extLst>
      <p:ext uri="{BB962C8B-B14F-4D97-AF65-F5344CB8AC3E}">
        <p14:creationId xmlns:p14="http://schemas.microsoft.com/office/powerpoint/2010/main" val="855746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CE0BF2-CE23-4A44-8D08-BE4FD847719A}" type="datetimeFigureOut">
              <a:rPr lang="en-US" smtClean="0"/>
              <a:t>9/17/17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F8953-1BE3-AF43-A748-FDB386BBB9F0}" type="slidenum">
              <a:rPr lang="en-US" smtClean="0"/>
              <a:t>‹#›</a:t>
            </a:fld>
            <a:endParaRPr lang="en-US"/>
          </a:p>
        </p:txBody>
      </p:sp>
    </p:spTree>
    <p:extLst>
      <p:ext uri="{BB962C8B-B14F-4D97-AF65-F5344CB8AC3E}">
        <p14:creationId xmlns:p14="http://schemas.microsoft.com/office/powerpoint/2010/main" val="831996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ECE0BF2-CE23-4A44-8D08-BE4FD847719A}" type="datetimeFigureOut">
              <a:rPr lang="en-US" smtClean="0"/>
              <a:t>9/17/17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7F8953-1BE3-AF43-A748-FDB386BBB9F0}" type="slidenum">
              <a:rPr lang="en-US" smtClean="0"/>
              <a:t>‹#›</a:t>
            </a:fld>
            <a:endParaRPr lang="en-US"/>
          </a:p>
        </p:txBody>
      </p:sp>
    </p:spTree>
    <p:extLst>
      <p:ext uri="{BB962C8B-B14F-4D97-AF65-F5344CB8AC3E}">
        <p14:creationId xmlns:p14="http://schemas.microsoft.com/office/powerpoint/2010/main" val="1093082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ECE0BF2-CE23-4A44-8D08-BE4FD847719A}" type="datetimeFigureOut">
              <a:rPr lang="en-US" smtClean="0"/>
              <a:t>9/17/17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7F8953-1BE3-AF43-A748-FDB386BBB9F0}" type="slidenum">
              <a:rPr lang="en-US" smtClean="0"/>
              <a:t>‹#›</a:t>
            </a:fld>
            <a:endParaRPr lang="en-US"/>
          </a:p>
        </p:txBody>
      </p:sp>
    </p:spTree>
    <p:extLst>
      <p:ext uri="{BB962C8B-B14F-4D97-AF65-F5344CB8AC3E}">
        <p14:creationId xmlns:p14="http://schemas.microsoft.com/office/powerpoint/2010/main" val="1863402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ECE0BF2-CE23-4A44-8D08-BE4FD847719A}" type="datetimeFigureOut">
              <a:rPr lang="en-US" smtClean="0"/>
              <a:t>9/17/17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7F8953-1BE3-AF43-A748-FDB386BBB9F0}" type="slidenum">
              <a:rPr lang="en-US" smtClean="0"/>
              <a:t>‹#›</a:t>
            </a:fld>
            <a:endParaRPr lang="en-US"/>
          </a:p>
        </p:txBody>
      </p:sp>
    </p:spTree>
    <p:extLst>
      <p:ext uri="{BB962C8B-B14F-4D97-AF65-F5344CB8AC3E}">
        <p14:creationId xmlns:p14="http://schemas.microsoft.com/office/powerpoint/2010/main" val="1447658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CE0BF2-CE23-4A44-8D08-BE4FD847719A}" type="datetimeFigureOut">
              <a:rPr lang="en-US" smtClean="0"/>
              <a:t>9/17/17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7F8953-1BE3-AF43-A748-FDB386BBB9F0}" type="slidenum">
              <a:rPr lang="en-US" smtClean="0"/>
              <a:t>‹#›</a:t>
            </a:fld>
            <a:endParaRPr lang="en-US"/>
          </a:p>
        </p:txBody>
      </p:sp>
    </p:spTree>
    <p:extLst>
      <p:ext uri="{BB962C8B-B14F-4D97-AF65-F5344CB8AC3E}">
        <p14:creationId xmlns:p14="http://schemas.microsoft.com/office/powerpoint/2010/main" val="1958828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CE0BF2-CE23-4A44-8D08-BE4FD847719A}" type="datetimeFigureOut">
              <a:rPr lang="en-US" smtClean="0"/>
              <a:t>9/17/17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7F8953-1BE3-AF43-A748-FDB386BBB9F0}" type="slidenum">
              <a:rPr lang="en-US" smtClean="0"/>
              <a:t>‹#›</a:t>
            </a:fld>
            <a:endParaRPr lang="en-US"/>
          </a:p>
        </p:txBody>
      </p:sp>
    </p:spTree>
    <p:extLst>
      <p:ext uri="{BB962C8B-B14F-4D97-AF65-F5344CB8AC3E}">
        <p14:creationId xmlns:p14="http://schemas.microsoft.com/office/powerpoint/2010/main" val="1100845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CE0BF2-CE23-4A44-8D08-BE4FD847719A}" type="datetimeFigureOut">
              <a:rPr lang="en-US" smtClean="0"/>
              <a:t>9/17/17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7F8953-1BE3-AF43-A748-FDB386BBB9F0}" type="slidenum">
              <a:rPr lang="en-US" smtClean="0"/>
              <a:t>‹#›</a:t>
            </a:fld>
            <a:endParaRPr lang="en-US"/>
          </a:p>
        </p:txBody>
      </p:sp>
    </p:spTree>
    <p:extLst>
      <p:ext uri="{BB962C8B-B14F-4D97-AF65-F5344CB8AC3E}">
        <p14:creationId xmlns:p14="http://schemas.microsoft.com/office/powerpoint/2010/main" val="133906934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CE0BF2-CE23-4A44-8D08-BE4FD847719A}" type="datetimeFigureOut">
              <a:rPr lang="en-US" smtClean="0"/>
              <a:t>9/17/17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7F8953-1BE3-AF43-A748-FDB386BBB9F0}" type="slidenum">
              <a:rPr lang="en-US" smtClean="0"/>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624730" y="6302777"/>
            <a:ext cx="1890620" cy="418699"/>
          </a:xfrm>
          <a:prstGeom prst="rect">
            <a:avLst/>
          </a:prstGeom>
        </p:spPr>
      </p:pic>
    </p:spTree>
    <p:extLst>
      <p:ext uri="{BB962C8B-B14F-4D97-AF65-F5344CB8AC3E}">
        <p14:creationId xmlns:p14="http://schemas.microsoft.com/office/powerpoint/2010/main" val="87510716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accent2"/>
          </a:solidFill>
          <a:latin typeface="Century Gothic" charset="0"/>
          <a:ea typeface="Century Gothic" charset="0"/>
          <a:cs typeface="Century Gothic"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75000"/>
            </a:schemeClr>
          </a:solidFill>
          <a:latin typeface="Century Gothic" charset="0"/>
          <a:ea typeface="Century Gothic" charset="0"/>
          <a:cs typeface="Century Gothic"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Century Gothic" charset="0"/>
          <a:ea typeface="Century Gothic" charset="0"/>
          <a:cs typeface="Century Gothic"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75000"/>
            </a:schemeClr>
          </a:solidFill>
          <a:latin typeface="Century Gothic" charset="0"/>
          <a:ea typeface="Century Gothic" charset="0"/>
          <a:cs typeface="Century Gothic"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Century Gothic" charset="0"/>
          <a:ea typeface="Century Gothic" charset="0"/>
          <a:cs typeface="Century Gothic"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Century Gothic" charset="0"/>
          <a:ea typeface="Century Gothic" charset="0"/>
          <a:cs typeface="Century Gothic"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2.png"/><Relationship Id="rId5" Type="http://schemas.openxmlformats.org/officeDocument/2006/relationships/hyperlink" Target="https://www.youtube.com/watch?v=4eBmyttcfU4" TargetMode="External"/><Relationship Id="rId6" Type="http://schemas.openxmlformats.org/officeDocument/2006/relationships/image" Target="../media/image3.png"/><Relationship Id="rId1" Type="http://schemas.openxmlformats.org/officeDocument/2006/relationships/video" Target="https://www.youtube.com/embed/4eBmyttcfU4" TargetMode="Externa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tiff"/><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7.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3.png"/><Relationship Id="rId5" Type="http://schemas.openxmlformats.org/officeDocument/2006/relationships/image" Target="../media/image12.png"/><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512536" y="95589"/>
            <a:ext cx="7886700" cy="1325563"/>
          </a:xfrm>
        </p:spPr>
        <p:txBody>
          <a:bodyPr/>
          <a:lstStyle/>
          <a:p>
            <a:r>
              <a:rPr lang="en-US" altLang="en-US">
                <a:solidFill>
                  <a:srgbClr val="0070C0"/>
                </a:solidFill>
              </a:rPr>
              <a:t>The myth of average</a:t>
            </a:r>
          </a:p>
        </p:txBody>
      </p:sp>
      <p:pic>
        <p:nvPicPr>
          <p:cNvPr id="4" name="4eBmyttcfU4"/>
          <p:cNvPicPr>
            <a:picLocks noGrp="1" noRot="1" noChangeAspect="1"/>
          </p:cNvPicPr>
          <p:nvPr>
            <p:ph idx="1"/>
            <a:videoFile r:link="rId1"/>
          </p:nvPr>
        </p:nvPicPr>
        <p:blipFill>
          <a:blip r:embed="rId4">
            <a:extLst>
              <a:ext uri="{28A0092B-C50C-407E-A947-70E740481C1C}">
                <a14:useLocalDpi xmlns:a14="http://schemas.microsoft.com/office/drawing/2010/main" val="0"/>
              </a:ext>
            </a:extLst>
          </a:blip>
          <a:srcRect/>
          <a:stretch>
            <a:fillRect/>
          </a:stretch>
        </p:blipFill>
        <p:spPr>
          <a:xfrm>
            <a:off x="1544638" y="1514702"/>
            <a:ext cx="5565775" cy="4175125"/>
          </a:xfrm>
        </p:spPr>
      </p:pic>
      <p:sp>
        <p:nvSpPr>
          <p:cNvPr id="18436" name="TextBox 4"/>
          <p:cNvSpPr txBox="1">
            <a:spLocks noChangeArrowheads="1"/>
          </p:cNvSpPr>
          <p:nvPr/>
        </p:nvSpPr>
        <p:spPr bwMode="auto">
          <a:xfrm>
            <a:off x="1187452" y="5876926"/>
            <a:ext cx="78787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spcAft>
                <a:spcPct val="30000"/>
              </a:spcAft>
              <a:buFont typeface="Wingdings" charset="2"/>
              <a:buChar char="§"/>
              <a:defRPr sz="2400">
                <a:solidFill>
                  <a:schemeClr val="tx1"/>
                </a:solidFill>
                <a:latin typeface="Arial" charset="0"/>
              </a:defRPr>
            </a:lvl1pPr>
            <a:lvl2pPr marL="742950" indent="-285750">
              <a:spcBef>
                <a:spcPct val="30000"/>
              </a:spcBef>
              <a:spcAft>
                <a:spcPct val="30000"/>
              </a:spcAft>
              <a:buFont typeface="Wingdings" charset="2"/>
              <a:buChar char="§"/>
              <a:defRPr sz="2000">
                <a:solidFill>
                  <a:schemeClr val="tx1"/>
                </a:solidFill>
                <a:latin typeface="Arial" charset="0"/>
              </a:defRPr>
            </a:lvl2pPr>
            <a:lvl3pPr marL="1143000" indent="-228600">
              <a:spcBef>
                <a:spcPct val="30000"/>
              </a:spcBef>
              <a:spcAft>
                <a:spcPct val="30000"/>
              </a:spcAft>
              <a:buFont typeface="Wingdings" charset="2"/>
              <a:buChar char="§"/>
              <a:defRPr>
                <a:solidFill>
                  <a:schemeClr val="tx1"/>
                </a:solidFill>
                <a:latin typeface="Arial" charset="0"/>
              </a:defRPr>
            </a:lvl3pPr>
            <a:lvl4pPr marL="1600200" indent="-228600">
              <a:spcBef>
                <a:spcPct val="30000"/>
              </a:spcBef>
              <a:spcAft>
                <a:spcPct val="30000"/>
              </a:spcAft>
              <a:buFont typeface="Wingdings" charset="2"/>
              <a:buChar char="§"/>
              <a:defRPr>
                <a:solidFill>
                  <a:schemeClr val="tx1"/>
                </a:solidFill>
                <a:latin typeface="Arial" charset="0"/>
              </a:defRPr>
            </a:lvl4pPr>
            <a:lvl5pPr marL="2057400" indent="-228600">
              <a:spcBef>
                <a:spcPct val="30000"/>
              </a:spcBef>
              <a:spcAft>
                <a:spcPct val="30000"/>
              </a:spcAft>
              <a:buFont typeface="Wingdings" charset="2"/>
              <a:buChar char="§"/>
              <a:defRPr sz="1400">
                <a:solidFill>
                  <a:schemeClr val="tx1"/>
                </a:solidFill>
                <a:latin typeface="Arial" charset="0"/>
              </a:defRPr>
            </a:lvl5pPr>
            <a:lvl6pPr marL="2514600" indent="-228600" eaLnBrk="0" fontAlgn="base" hangingPunct="0">
              <a:spcBef>
                <a:spcPct val="30000"/>
              </a:spcBef>
              <a:spcAft>
                <a:spcPct val="30000"/>
              </a:spcAft>
              <a:buFont typeface="Wingdings" charset="2"/>
              <a:buChar char="§"/>
              <a:defRPr sz="1400">
                <a:solidFill>
                  <a:schemeClr val="tx1"/>
                </a:solidFill>
                <a:latin typeface="Arial" charset="0"/>
              </a:defRPr>
            </a:lvl6pPr>
            <a:lvl7pPr marL="2971800" indent="-228600" eaLnBrk="0" fontAlgn="base" hangingPunct="0">
              <a:spcBef>
                <a:spcPct val="30000"/>
              </a:spcBef>
              <a:spcAft>
                <a:spcPct val="30000"/>
              </a:spcAft>
              <a:buFont typeface="Wingdings" charset="2"/>
              <a:buChar char="§"/>
              <a:defRPr sz="1400">
                <a:solidFill>
                  <a:schemeClr val="tx1"/>
                </a:solidFill>
                <a:latin typeface="Arial" charset="0"/>
              </a:defRPr>
            </a:lvl7pPr>
            <a:lvl8pPr marL="3429000" indent="-228600" eaLnBrk="0" fontAlgn="base" hangingPunct="0">
              <a:spcBef>
                <a:spcPct val="30000"/>
              </a:spcBef>
              <a:spcAft>
                <a:spcPct val="30000"/>
              </a:spcAft>
              <a:buFont typeface="Wingdings" charset="2"/>
              <a:buChar char="§"/>
              <a:defRPr sz="1400">
                <a:solidFill>
                  <a:schemeClr val="tx1"/>
                </a:solidFill>
                <a:latin typeface="Arial" charset="0"/>
              </a:defRPr>
            </a:lvl8pPr>
            <a:lvl9pPr marL="3886200" indent="-228600" eaLnBrk="0" fontAlgn="base" hangingPunct="0">
              <a:spcBef>
                <a:spcPct val="30000"/>
              </a:spcBef>
              <a:spcAft>
                <a:spcPct val="30000"/>
              </a:spcAft>
              <a:buFont typeface="Wingdings" charset="2"/>
              <a:buChar char="§"/>
              <a:defRPr sz="1400">
                <a:solidFill>
                  <a:schemeClr val="tx1"/>
                </a:solidFill>
                <a:latin typeface="Arial" charset="0"/>
              </a:defRPr>
            </a:lvl9pPr>
          </a:lstStyle>
          <a:p>
            <a:pPr>
              <a:spcBef>
                <a:spcPct val="0"/>
              </a:spcBef>
              <a:spcAft>
                <a:spcPct val="0"/>
              </a:spcAft>
              <a:buFontTx/>
              <a:buNone/>
            </a:pPr>
            <a:r>
              <a:rPr lang="en-US" altLang="en-US" sz="1800" dirty="0"/>
              <a:t>Todd Rose – </a:t>
            </a:r>
            <a:r>
              <a:rPr lang="en-US" altLang="en-US" sz="1800" dirty="0" err="1"/>
              <a:t>TedX</a:t>
            </a:r>
            <a:r>
              <a:rPr lang="en-US" altLang="en-US" sz="1800" dirty="0"/>
              <a:t> talk </a:t>
            </a:r>
            <a:r>
              <a:rPr lang="en-US" altLang="en-US" sz="1800" dirty="0">
                <a:hlinkClick r:id="rId5"/>
              </a:rPr>
              <a:t>https://www.youtube.com/watch?v=4eBmyttcfU4</a:t>
            </a:r>
            <a:r>
              <a:rPr lang="en-US" altLang="en-US" sz="1800" dirty="0"/>
              <a:t> </a:t>
            </a:r>
          </a:p>
        </p:txBody>
      </p:sp>
      <p:pic>
        <p:nvPicPr>
          <p:cNvPr id="18437"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07275" y="7941"/>
            <a:ext cx="1658939" cy="165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76813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endParaRPr lang="en-AU" altLang="en-US"/>
          </a:p>
        </p:txBody>
      </p:sp>
      <p:pic>
        <p:nvPicPr>
          <p:cNvPr id="15363"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1386" t="3507" r="1584" b="2549"/>
          <a:stretch/>
        </p:blipFill>
        <p:spPr>
          <a:xfrm>
            <a:off x="107952" y="111465"/>
            <a:ext cx="8890906" cy="6611257"/>
          </a:xfrm>
          <a:prstGeom prst="rect">
            <a:avLst/>
          </a:prstGeom>
          <a:ln>
            <a:noFill/>
          </a:ln>
          <a:effectLst>
            <a:outerShdw blurRad="292100" dist="139700" dir="2700000" algn="tl" rotWithShape="0">
              <a:srgbClr val="333333">
                <a:alpha val="65000"/>
              </a:srgbClr>
            </a:outerShdw>
          </a:effectLst>
        </p:spPr>
      </p:pic>
      <p:sp>
        <p:nvSpPr>
          <p:cNvPr id="6" name="Rounded Rectangle 5"/>
          <p:cNvSpPr>
            <a:spLocks noChangeArrowheads="1"/>
          </p:cNvSpPr>
          <p:nvPr/>
        </p:nvSpPr>
        <p:spPr bwMode="auto">
          <a:xfrm>
            <a:off x="107952" y="1484313"/>
            <a:ext cx="1584325" cy="450851"/>
          </a:xfrm>
          <a:prstGeom prst="roundRect">
            <a:avLst>
              <a:gd name="adj" fmla="val 16667"/>
            </a:avLst>
          </a:prstGeom>
          <a:solidFill>
            <a:schemeClr val="accent1"/>
          </a:solidFill>
          <a:ln w="3175">
            <a:solidFill>
              <a:schemeClr val="bg1"/>
            </a:solidFill>
            <a:round/>
            <a:headEnd/>
            <a:tailEnd/>
          </a:ln>
        </p:spPr>
        <p:txBody>
          <a:bodyPr/>
          <a:lstStyle>
            <a:lvl1pPr>
              <a:spcBef>
                <a:spcPct val="30000"/>
              </a:spcBef>
              <a:spcAft>
                <a:spcPct val="30000"/>
              </a:spcAft>
              <a:buFont typeface="Wingdings" charset="2"/>
              <a:buChar char="§"/>
              <a:defRPr sz="2400">
                <a:solidFill>
                  <a:schemeClr val="tx1"/>
                </a:solidFill>
                <a:latin typeface="Arial" charset="0"/>
              </a:defRPr>
            </a:lvl1pPr>
            <a:lvl2pPr marL="742950" indent="-285750">
              <a:spcBef>
                <a:spcPct val="30000"/>
              </a:spcBef>
              <a:spcAft>
                <a:spcPct val="30000"/>
              </a:spcAft>
              <a:buFont typeface="Wingdings" charset="2"/>
              <a:buChar char="§"/>
              <a:defRPr sz="2000">
                <a:solidFill>
                  <a:schemeClr val="tx1"/>
                </a:solidFill>
                <a:latin typeface="Arial" charset="0"/>
              </a:defRPr>
            </a:lvl2pPr>
            <a:lvl3pPr marL="1143000" indent="-228600">
              <a:spcBef>
                <a:spcPct val="30000"/>
              </a:spcBef>
              <a:spcAft>
                <a:spcPct val="30000"/>
              </a:spcAft>
              <a:buFont typeface="Wingdings" charset="2"/>
              <a:buChar char="§"/>
              <a:defRPr>
                <a:solidFill>
                  <a:schemeClr val="tx1"/>
                </a:solidFill>
                <a:latin typeface="Arial" charset="0"/>
              </a:defRPr>
            </a:lvl3pPr>
            <a:lvl4pPr marL="1600200" indent="-228600">
              <a:spcBef>
                <a:spcPct val="30000"/>
              </a:spcBef>
              <a:spcAft>
                <a:spcPct val="30000"/>
              </a:spcAft>
              <a:buFont typeface="Wingdings" charset="2"/>
              <a:buChar char="§"/>
              <a:defRPr>
                <a:solidFill>
                  <a:schemeClr val="tx1"/>
                </a:solidFill>
                <a:latin typeface="Arial" charset="0"/>
              </a:defRPr>
            </a:lvl4pPr>
            <a:lvl5pPr marL="2057400" indent="-228600">
              <a:spcBef>
                <a:spcPct val="30000"/>
              </a:spcBef>
              <a:spcAft>
                <a:spcPct val="30000"/>
              </a:spcAft>
              <a:buFont typeface="Wingdings" charset="2"/>
              <a:buChar char="§"/>
              <a:defRPr sz="1400">
                <a:solidFill>
                  <a:schemeClr val="tx1"/>
                </a:solidFill>
                <a:latin typeface="Arial" charset="0"/>
              </a:defRPr>
            </a:lvl5pPr>
            <a:lvl6pPr marL="2514600" indent="-228600" eaLnBrk="0" fontAlgn="base" hangingPunct="0">
              <a:spcBef>
                <a:spcPct val="30000"/>
              </a:spcBef>
              <a:spcAft>
                <a:spcPct val="30000"/>
              </a:spcAft>
              <a:buFont typeface="Wingdings" charset="2"/>
              <a:buChar char="§"/>
              <a:defRPr sz="1400">
                <a:solidFill>
                  <a:schemeClr val="tx1"/>
                </a:solidFill>
                <a:latin typeface="Arial" charset="0"/>
              </a:defRPr>
            </a:lvl6pPr>
            <a:lvl7pPr marL="2971800" indent="-228600" eaLnBrk="0" fontAlgn="base" hangingPunct="0">
              <a:spcBef>
                <a:spcPct val="30000"/>
              </a:spcBef>
              <a:spcAft>
                <a:spcPct val="30000"/>
              </a:spcAft>
              <a:buFont typeface="Wingdings" charset="2"/>
              <a:buChar char="§"/>
              <a:defRPr sz="1400">
                <a:solidFill>
                  <a:schemeClr val="tx1"/>
                </a:solidFill>
                <a:latin typeface="Arial" charset="0"/>
              </a:defRPr>
            </a:lvl7pPr>
            <a:lvl8pPr marL="3429000" indent="-228600" eaLnBrk="0" fontAlgn="base" hangingPunct="0">
              <a:spcBef>
                <a:spcPct val="30000"/>
              </a:spcBef>
              <a:spcAft>
                <a:spcPct val="30000"/>
              </a:spcAft>
              <a:buFont typeface="Wingdings" charset="2"/>
              <a:buChar char="§"/>
              <a:defRPr sz="1400">
                <a:solidFill>
                  <a:schemeClr val="tx1"/>
                </a:solidFill>
                <a:latin typeface="Arial" charset="0"/>
              </a:defRPr>
            </a:lvl8pPr>
            <a:lvl9pPr marL="3886200" indent="-228600" eaLnBrk="0" fontAlgn="base" hangingPunct="0">
              <a:spcBef>
                <a:spcPct val="30000"/>
              </a:spcBef>
              <a:spcAft>
                <a:spcPct val="30000"/>
              </a:spcAft>
              <a:buFont typeface="Wingdings" charset="2"/>
              <a:buChar char="§"/>
              <a:defRPr sz="1400">
                <a:solidFill>
                  <a:schemeClr val="tx1"/>
                </a:solidFill>
                <a:latin typeface="Arial" charset="0"/>
              </a:defRPr>
            </a:lvl9pPr>
          </a:lstStyle>
          <a:p>
            <a:pPr algn="ctr" eaLnBrk="1" hangingPunct="1">
              <a:spcBef>
                <a:spcPct val="20000"/>
              </a:spcBef>
              <a:spcAft>
                <a:spcPct val="0"/>
              </a:spcAft>
              <a:buFont typeface="Wingdings" charset="2"/>
              <a:buNone/>
            </a:pPr>
            <a:r>
              <a:rPr lang="en-AU" altLang="en-US" sz="1800" b="1"/>
              <a:t>Principles </a:t>
            </a:r>
          </a:p>
        </p:txBody>
      </p:sp>
      <p:sp>
        <p:nvSpPr>
          <p:cNvPr id="8" name="Rounded Rectangle 7"/>
          <p:cNvSpPr>
            <a:spLocks noChangeArrowheads="1"/>
          </p:cNvSpPr>
          <p:nvPr/>
        </p:nvSpPr>
        <p:spPr bwMode="auto">
          <a:xfrm>
            <a:off x="1547814" y="2492375"/>
            <a:ext cx="2303463" cy="558800"/>
          </a:xfrm>
          <a:prstGeom prst="roundRect">
            <a:avLst>
              <a:gd name="adj" fmla="val 16667"/>
            </a:avLst>
          </a:prstGeom>
          <a:solidFill>
            <a:schemeClr val="accent1"/>
          </a:solidFill>
          <a:ln w="3175">
            <a:solidFill>
              <a:schemeClr val="bg1"/>
            </a:solidFill>
            <a:round/>
            <a:headEnd/>
            <a:tailEnd/>
          </a:ln>
        </p:spPr>
        <p:txBody>
          <a:bodyPr/>
          <a:lstStyle>
            <a:lvl1pPr>
              <a:spcBef>
                <a:spcPct val="30000"/>
              </a:spcBef>
              <a:spcAft>
                <a:spcPct val="30000"/>
              </a:spcAft>
              <a:buFont typeface="Wingdings" charset="2"/>
              <a:buChar char="§"/>
              <a:defRPr sz="2400">
                <a:solidFill>
                  <a:schemeClr val="tx1"/>
                </a:solidFill>
                <a:latin typeface="Arial" charset="0"/>
              </a:defRPr>
            </a:lvl1pPr>
            <a:lvl2pPr marL="742950" indent="-285750">
              <a:spcBef>
                <a:spcPct val="30000"/>
              </a:spcBef>
              <a:spcAft>
                <a:spcPct val="30000"/>
              </a:spcAft>
              <a:buFont typeface="Wingdings" charset="2"/>
              <a:buChar char="§"/>
              <a:defRPr sz="2000">
                <a:solidFill>
                  <a:schemeClr val="tx1"/>
                </a:solidFill>
                <a:latin typeface="Arial" charset="0"/>
              </a:defRPr>
            </a:lvl2pPr>
            <a:lvl3pPr marL="1143000" indent="-228600">
              <a:spcBef>
                <a:spcPct val="30000"/>
              </a:spcBef>
              <a:spcAft>
                <a:spcPct val="30000"/>
              </a:spcAft>
              <a:buFont typeface="Wingdings" charset="2"/>
              <a:buChar char="§"/>
              <a:defRPr>
                <a:solidFill>
                  <a:schemeClr val="tx1"/>
                </a:solidFill>
                <a:latin typeface="Arial" charset="0"/>
              </a:defRPr>
            </a:lvl3pPr>
            <a:lvl4pPr marL="1600200" indent="-228600">
              <a:spcBef>
                <a:spcPct val="30000"/>
              </a:spcBef>
              <a:spcAft>
                <a:spcPct val="30000"/>
              </a:spcAft>
              <a:buFont typeface="Wingdings" charset="2"/>
              <a:buChar char="§"/>
              <a:defRPr>
                <a:solidFill>
                  <a:schemeClr val="tx1"/>
                </a:solidFill>
                <a:latin typeface="Arial" charset="0"/>
              </a:defRPr>
            </a:lvl4pPr>
            <a:lvl5pPr marL="2057400" indent="-228600">
              <a:spcBef>
                <a:spcPct val="30000"/>
              </a:spcBef>
              <a:spcAft>
                <a:spcPct val="30000"/>
              </a:spcAft>
              <a:buFont typeface="Wingdings" charset="2"/>
              <a:buChar char="§"/>
              <a:defRPr sz="1400">
                <a:solidFill>
                  <a:schemeClr val="tx1"/>
                </a:solidFill>
                <a:latin typeface="Arial" charset="0"/>
              </a:defRPr>
            </a:lvl5pPr>
            <a:lvl6pPr marL="2514600" indent="-228600" eaLnBrk="0" fontAlgn="base" hangingPunct="0">
              <a:spcBef>
                <a:spcPct val="30000"/>
              </a:spcBef>
              <a:spcAft>
                <a:spcPct val="30000"/>
              </a:spcAft>
              <a:buFont typeface="Wingdings" charset="2"/>
              <a:buChar char="§"/>
              <a:defRPr sz="1400">
                <a:solidFill>
                  <a:schemeClr val="tx1"/>
                </a:solidFill>
                <a:latin typeface="Arial" charset="0"/>
              </a:defRPr>
            </a:lvl6pPr>
            <a:lvl7pPr marL="2971800" indent="-228600" eaLnBrk="0" fontAlgn="base" hangingPunct="0">
              <a:spcBef>
                <a:spcPct val="30000"/>
              </a:spcBef>
              <a:spcAft>
                <a:spcPct val="30000"/>
              </a:spcAft>
              <a:buFont typeface="Wingdings" charset="2"/>
              <a:buChar char="§"/>
              <a:defRPr sz="1400">
                <a:solidFill>
                  <a:schemeClr val="tx1"/>
                </a:solidFill>
                <a:latin typeface="Arial" charset="0"/>
              </a:defRPr>
            </a:lvl7pPr>
            <a:lvl8pPr marL="3429000" indent="-228600" eaLnBrk="0" fontAlgn="base" hangingPunct="0">
              <a:spcBef>
                <a:spcPct val="30000"/>
              </a:spcBef>
              <a:spcAft>
                <a:spcPct val="30000"/>
              </a:spcAft>
              <a:buFont typeface="Wingdings" charset="2"/>
              <a:buChar char="§"/>
              <a:defRPr sz="1400">
                <a:solidFill>
                  <a:schemeClr val="tx1"/>
                </a:solidFill>
                <a:latin typeface="Arial" charset="0"/>
              </a:defRPr>
            </a:lvl8pPr>
            <a:lvl9pPr marL="3886200" indent="-228600" eaLnBrk="0" fontAlgn="base" hangingPunct="0">
              <a:spcBef>
                <a:spcPct val="30000"/>
              </a:spcBef>
              <a:spcAft>
                <a:spcPct val="30000"/>
              </a:spcAft>
              <a:buFont typeface="Wingdings" charset="2"/>
              <a:buChar char="§"/>
              <a:defRPr sz="1400">
                <a:solidFill>
                  <a:schemeClr val="tx1"/>
                </a:solidFill>
                <a:latin typeface="Arial" charset="0"/>
              </a:defRPr>
            </a:lvl9pPr>
          </a:lstStyle>
          <a:p>
            <a:pPr algn="ctr" eaLnBrk="1" hangingPunct="1">
              <a:spcBef>
                <a:spcPct val="20000"/>
              </a:spcBef>
              <a:spcAft>
                <a:spcPct val="0"/>
              </a:spcAft>
              <a:buFont typeface="Wingdings" charset="2"/>
              <a:buNone/>
            </a:pPr>
            <a:r>
              <a:rPr lang="en-AU" altLang="en-US" sz="1800" b="1"/>
              <a:t>Guidelines</a:t>
            </a:r>
          </a:p>
        </p:txBody>
      </p:sp>
      <p:sp>
        <p:nvSpPr>
          <p:cNvPr id="9" name="Rounded Rectangle 8"/>
          <p:cNvSpPr>
            <a:spLocks noChangeArrowheads="1"/>
          </p:cNvSpPr>
          <p:nvPr/>
        </p:nvSpPr>
        <p:spPr bwMode="auto">
          <a:xfrm>
            <a:off x="927102" y="4408489"/>
            <a:ext cx="2303463" cy="557212"/>
          </a:xfrm>
          <a:prstGeom prst="roundRect">
            <a:avLst>
              <a:gd name="adj" fmla="val 16667"/>
            </a:avLst>
          </a:prstGeom>
          <a:solidFill>
            <a:schemeClr val="accent1"/>
          </a:solidFill>
          <a:ln w="3175">
            <a:solidFill>
              <a:schemeClr val="bg1"/>
            </a:solidFill>
            <a:round/>
            <a:headEnd/>
            <a:tailEnd/>
          </a:ln>
        </p:spPr>
        <p:txBody>
          <a:bodyPr/>
          <a:lstStyle>
            <a:lvl1pPr>
              <a:spcBef>
                <a:spcPct val="30000"/>
              </a:spcBef>
              <a:spcAft>
                <a:spcPct val="30000"/>
              </a:spcAft>
              <a:buFont typeface="Wingdings" charset="2"/>
              <a:buChar char="§"/>
              <a:defRPr sz="2400">
                <a:solidFill>
                  <a:schemeClr val="tx1"/>
                </a:solidFill>
                <a:latin typeface="Arial" charset="0"/>
              </a:defRPr>
            </a:lvl1pPr>
            <a:lvl2pPr marL="742950" indent="-285750">
              <a:spcBef>
                <a:spcPct val="30000"/>
              </a:spcBef>
              <a:spcAft>
                <a:spcPct val="30000"/>
              </a:spcAft>
              <a:buFont typeface="Wingdings" charset="2"/>
              <a:buChar char="§"/>
              <a:defRPr sz="2000">
                <a:solidFill>
                  <a:schemeClr val="tx1"/>
                </a:solidFill>
                <a:latin typeface="Arial" charset="0"/>
              </a:defRPr>
            </a:lvl2pPr>
            <a:lvl3pPr marL="1143000" indent="-228600">
              <a:spcBef>
                <a:spcPct val="30000"/>
              </a:spcBef>
              <a:spcAft>
                <a:spcPct val="30000"/>
              </a:spcAft>
              <a:buFont typeface="Wingdings" charset="2"/>
              <a:buChar char="§"/>
              <a:defRPr>
                <a:solidFill>
                  <a:schemeClr val="tx1"/>
                </a:solidFill>
                <a:latin typeface="Arial" charset="0"/>
              </a:defRPr>
            </a:lvl3pPr>
            <a:lvl4pPr marL="1600200" indent="-228600">
              <a:spcBef>
                <a:spcPct val="30000"/>
              </a:spcBef>
              <a:spcAft>
                <a:spcPct val="30000"/>
              </a:spcAft>
              <a:buFont typeface="Wingdings" charset="2"/>
              <a:buChar char="§"/>
              <a:defRPr>
                <a:solidFill>
                  <a:schemeClr val="tx1"/>
                </a:solidFill>
                <a:latin typeface="Arial" charset="0"/>
              </a:defRPr>
            </a:lvl4pPr>
            <a:lvl5pPr marL="2057400" indent="-228600">
              <a:spcBef>
                <a:spcPct val="30000"/>
              </a:spcBef>
              <a:spcAft>
                <a:spcPct val="30000"/>
              </a:spcAft>
              <a:buFont typeface="Wingdings" charset="2"/>
              <a:buChar char="§"/>
              <a:defRPr sz="1400">
                <a:solidFill>
                  <a:schemeClr val="tx1"/>
                </a:solidFill>
                <a:latin typeface="Arial" charset="0"/>
              </a:defRPr>
            </a:lvl5pPr>
            <a:lvl6pPr marL="2514600" indent="-228600" eaLnBrk="0" fontAlgn="base" hangingPunct="0">
              <a:spcBef>
                <a:spcPct val="30000"/>
              </a:spcBef>
              <a:spcAft>
                <a:spcPct val="30000"/>
              </a:spcAft>
              <a:buFont typeface="Wingdings" charset="2"/>
              <a:buChar char="§"/>
              <a:defRPr sz="1400">
                <a:solidFill>
                  <a:schemeClr val="tx1"/>
                </a:solidFill>
                <a:latin typeface="Arial" charset="0"/>
              </a:defRPr>
            </a:lvl6pPr>
            <a:lvl7pPr marL="2971800" indent="-228600" eaLnBrk="0" fontAlgn="base" hangingPunct="0">
              <a:spcBef>
                <a:spcPct val="30000"/>
              </a:spcBef>
              <a:spcAft>
                <a:spcPct val="30000"/>
              </a:spcAft>
              <a:buFont typeface="Wingdings" charset="2"/>
              <a:buChar char="§"/>
              <a:defRPr sz="1400">
                <a:solidFill>
                  <a:schemeClr val="tx1"/>
                </a:solidFill>
                <a:latin typeface="Arial" charset="0"/>
              </a:defRPr>
            </a:lvl7pPr>
            <a:lvl8pPr marL="3429000" indent="-228600" eaLnBrk="0" fontAlgn="base" hangingPunct="0">
              <a:spcBef>
                <a:spcPct val="30000"/>
              </a:spcBef>
              <a:spcAft>
                <a:spcPct val="30000"/>
              </a:spcAft>
              <a:buFont typeface="Wingdings" charset="2"/>
              <a:buChar char="§"/>
              <a:defRPr sz="1400">
                <a:solidFill>
                  <a:schemeClr val="tx1"/>
                </a:solidFill>
                <a:latin typeface="Arial" charset="0"/>
              </a:defRPr>
            </a:lvl8pPr>
            <a:lvl9pPr marL="3886200" indent="-228600" eaLnBrk="0" fontAlgn="base" hangingPunct="0">
              <a:spcBef>
                <a:spcPct val="30000"/>
              </a:spcBef>
              <a:spcAft>
                <a:spcPct val="30000"/>
              </a:spcAft>
              <a:buFont typeface="Wingdings" charset="2"/>
              <a:buChar char="§"/>
              <a:defRPr sz="1400">
                <a:solidFill>
                  <a:schemeClr val="tx1"/>
                </a:solidFill>
                <a:latin typeface="Arial" charset="0"/>
              </a:defRPr>
            </a:lvl9pPr>
          </a:lstStyle>
          <a:p>
            <a:pPr algn="ctr" eaLnBrk="1" hangingPunct="1">
              <a:spcBef>
                <a:spcPct val="20000"/>
              </a:spcBef>
              <a:spcAft>
                <a:spcPct val="0"/>
              </a:spcAft>
              <a:buFont typeface="Wingdings" charset="2"/>
              <a:buNone/>
            </a:pPr>
            <a:r>
              <a:rPr lang="en-AU" altLang="en-US" sz="1800" b="1"/>
              <a:t>Checkpoints</a:t>
            </a:r>
          </a:p>
        </p:txBody>
      </p:sp>
    </p:spTree>
    <p:extLst>
      <p:ext uri="{BB962C8B-B14F-4D97-AF65-F5344CB8AC3E}">
        <p14:creationId xmlns:p14="http://schemas.microsoft.com/office/powerpoint/2010/main" val="17189257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512536" y="231776"/>
            <a:ext cx="7886700" cy="1325563"/>
          </a:xfrm>
        </p:spPr>
        <p:txBody>
          <a:bodyPr>
            <a:normAutofit/>
          </a:bodyPr>
          <a:lstStyle/>
          <a:p>
            <a:r>
              <a:rPr lang="en-US" altLang="en-US" sz="4000" dirty="0" smtClean="0">
                <a:solidFill>
                  <a:srgbClr val="0070C0"/>
                </a:solidFill>
              </a:rPr>
              <a:t>UDL </a:t>
            </a:r>
            <a:r>
              <a:rPr lang="en-US" altLang="en-US" sz="4000" smtClean="0">
                <a:solidFill>
                  <a:srgbClr val="0070C0"/>
                </a:solidFill>
              </a:rPr>
              <a:t>wheel = “</a:t>
            </a:r>
            <a:r>
              <a:rPr lang="en-US" altLang="en-US" sz="4000" dirty="0" smtClean="0">
                <a:solidFill>
                  <a:srgbClr val="0070C0"/>
                </a:solidFill>
              </a:rPr>
              <a:t>adjustable seats”</a:t>
            </a:r>
          </a:p>
        </p:txBody>
      </p:sp>
      <p:sp>
        <p:nvSpPr>
          <p:cNvPr id="30723" name="TextBox 4"/>
          <p:cNvSpPr txBox="1">
            <a:spLocks noChangeArrowheads="1"/>
          </p:cNvSpPr>
          <p:nvPr/>
        </p:nvSpPr>
        <p:spPr bwMode="auto">
          <a:xfrm>
            <a:off x="1071565" y="3937000"/>
            <a:ext cx="25558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spcAft>
                <a:spcPct val="30000"/>
              </a:spcAft>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30000"/>
              </a:spcBef>
              <a:spcAft>
                <a:spcPct val="30000"/>
              </a:spcAft>
              <a:buFont typeface="Wingdings" panose="05000000000000000000" pitchFamily="2" charset="2"/>
              <a:buChar char="§"/>
              <a:defRPr>
                <a:solidFill>
                  <a:schemeClr val="tx1"/>
                </a:solidFill>
                <a:latin typeface="Arial" panose="020B0604020202020204" pitchFamily="34" charset="0"/>
              </a:defRPr>
            </a:lvl3pPr>
            <a:lvl4pPr marL="1600200" indent="-228600">
              <a:spcBef>
                <a:spcPct val="30000"/>
              </a:spcBef>
              <a:spcAft>
                <a:spcPct val="30000"/>
              </a:spcAft>
              <a:buFont typeface="Wingdings" panose="05000000000000000000" pitchFamily="2" charset="2"/>
              <a:buChar char="§"/>
              <a:defRPr>
                <a:solidFill>
                  <a:schemeClr val="tx1"/>
                </a:solidFill>
                <a:latin typeface="Arial" panose="020B0604020202020204" pitchFamily="34" charset="0"/>
              </a:defRPr>
            </a:lvl4pPr>
            <a:lvl5pPr marL="2057400" indent="-228600">
              <a:spcBef>
                <a:spcPct val="30000"/>
              </a:spcBef>
              <a:spcAft>
                <a:spcPct val="30000"/>
              </a:spcAft>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30000"/>
              </a:spcBef>
              <a:spcAft>
                <a:spcPct val="30000"/>
              </a:spcAft>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30000"/>
              </a:spcBef>
              <a:spcAft>
                <a:spcPct val="30000"/>
              </a:spcAft>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30000"/>
              </a:spcBef>
              <a:spcAft>
                <a:spcPct val="30000"/>
              </a:spcAft>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30000"/>
              </a:spcBef>
              <a:spcAft>
                <a:spcPct val="30000"/>
              </a:spcAft>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spcAft>
                <a:spcPct val="0"/>
              </a:spcAft>
              <a:buFontTx/>
              <a:buNone/>
            </a:pPr>
            <a:r>
              <a:rPr lang="en-US" altLang="en-US" sz="1800"/>
              <a:t>Is there more than one way that students can engage with this lesson?</a:t>
            </a:r>
          </a:p>
        </p:txBody>
      </p:sp>
      <p:sp>
        <p:nvSpPr>
          <p:cNvPr id="30724" name="TextBox 6"/>
          <p:cNvSpPr txBox="1">
            <a:spLocks noChangeArrowheads="1"/>
          </p:cNvSpPr>
          <p:nvPr/>
        </p:nvSpPr>
        <p:spPr bwMode="auto">
          <a:xfrm>
            <a:off x="6499226" y="3932238"/>
            <a:ext cx="246538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spcAft>
                <a:spcPct val="30000"/>
              </a:spcAft>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30000"/>
              </a:spcBef>
              <a:spcAft>
                <a:spcPct val="30000"/>
              </a:spcAft>
              <a:buFont typeface="Wingdings" panose="05000000000000000000" pitchFamily="2" charset="2"/>
              <a:buChar char="§"/>
              <a:defRPr>
                <a:solidFill>
                  <a:schemeClr val="tx1"/>
                </a:solidFill>
                <a:latin typeface="Arial" panose="020B0604020202020204" pitchFamily="34" charset="0"/>
              </a:defRPr>
            </a:lvl3pPr>
            <a:lvl4pPr marL="1600200" indent="-228600">
              <a:spcBef>
                <a:spcPct val="30000"/>
              </a:spcBef>
              <a:spcAft>
                <a:spcPct val="30000"/>
              </a:spcAft>
              <a:buFont typeface="Wingdings" panose="05000000000000000000" pitchFamily="2" charset="2"/>
              <a:buChar char="§"/>
              <a:defRPr>
                <a:solidFill>
                  <a:schemeClr val="tx1"/>
                </a:solidFill>
                <a:latin typeface="Arial" panose="020B0604020202020204" pitchFamily="34" charset="0"/>
              </a:defRPr>
            </a:lvl4pPr>
            <a:lvl5pPr marL="2057400" indent="-228600">
              <a:spcBef>
                <a:spcPct val="30000"/>
              </a:spcBef>
              <a:spcAft>
                <a:spcPct val="30000"/>
              </a:spcAft>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30000"/>
              </a:spcBef>
              <a:spcAft>
                <a:spcPct val="30000"/>
              </a:spcAft>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30000"/>
              </a:spcBef>
              <a:spcAft>
                <a:spcPct val="30000"/>
              </a:spcAft>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30000"/>
              </a:spcBef>
              <a:spcAft>
                <a:spcPct val="30000"/>
              </a:spcAft>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30000"/>
              </a:spcBef>
              <a:spcAft>
                <a:spcPct val="30000"/>
              </a:spcAft>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spcAft>
                <a:spcPct val="0"/>
              </a:spcAft>
              <a:buFontTx/>
              <a:buNone/>
            </a:pPr>
            <a:r>
              <a:rPr lang="en-US" altLang="en-US" sz="1800"/>
              <a:t>Is there more than one way that students can demonstrate what they have learnt from the lesson?</a:t>
            </a:r>
          </a:p>
        </p:txBody>
      </p:sp>
      <p:sp>
        <p:nvSpPr>
          <p:cNvPr id="30725" name="TextBox 9"/>
          <p:cNvSpPr txBox="1">
            <a:spLocks noChangeArrowheads="1"/>
          </p:cNvSpPr>
          <p:nvPr/>
        </p:nvSpPr>
        <p:spPr bwMode="auto">
          <a:xfrm>
            <a:off x="3825877" y="3937001"/>
            <a:ext cx="247491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spcAft>
                <a:spcPct val="30000"/>
              </a:spcAft>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30000"/>
              </a:spcBef>
              <a:spcAft>
                <a:spcPct val="30000"/>
              </a:spcAft>
              <a:buFont typeface="Wingdings" panose="05000000000000000000" pitchFamily="2" charset="2"/>
              <a:buChar char="§"/>
              <a:defRPr>
                <a:solidFill>
                  <a:schemeClr val="tx1"/>
                </a:solidFill>
                <a:latin typeface="Arial" panose="020B0604020202020204" pitchFamily="34" charset="0"/>
              </a:defRPr>
            </a:lvl3pPr>
            <a:lvl4pPr marL="1600200" indent="-228600">
              <a:spcBef>
                <a:spcPct val="30000"/>
              </a:spcBef>
              <a:spcAft>
                <a:spcPct val="30000"/>
              </a:spcAft>
              <a:buFont typeface="Wingdings" panose="05000000000000000000" pitchFamily="2" charset="2"/>
              <a:buChar char="§"/>
              <a:defRPr>
                <a:solidFill>
                  <a:schemeClr val="tx1"/>
                </a:solidFill>
                <a:latin typeface="Arial" panose="020B0604020202020204" pitchFamily="34" charset="0"/>
              </a:defRPr>
            </a:lvl4pPr>
            <a:lvl5pPr marL="2057400" indent="-228600">
              <a:spcBef>
                <a:spcPct val="30000"/>
              </a:spcBef>
              <a:spcAft>
                <a:spcPct val="30000"/>
              </a:spcAft>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30000"/>
              </a:spcBef>
              <a:spcAft>
                <a:spcPct val="30000"/>
              </a:spcAft>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30000"/>
              </a:spcBef>
              <a:spcAft>
                <a:spcPct val="30000"/>
              </a:spcAft>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30000"/>
              </a:spcBef>
              <a:spcAft>
                <a:spcPct val="30000"/>
              </a:spcAft>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30000"/>
              </a:spcBef>
              <a:spcAft>
                <a:spcPct val="30000"/>
              </a:spcAft>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spcAft>
                <a:spcPct val="0"/>
              </a:spcAft>
              <a:buFontTx/>
              <a:buNone/>
            </a:pPr>
            <a:r>
              <a:rPr lang="en-US" altLang="en-US" sz="1800"/>
              <a:t>Is there more than one way that you can teach the lesson?</a:t>
            </a:r>
          </a:p>
        </p:txBody>
      </p:sp>
      <p:pic>
        <p:nvPicPr>
          <p:cNvPr id="30726"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7914" y="1557339"/>
            <a:ext cx="7727951"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62591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79640"/>
            <a:ext cx="8461829" cy="1325563"/>
          </a:xfrm>
        </p:spPr>
        <p:txBody>
          <a:bodyPr>
            <a:normAutofit/>
          </a:bodyPr>
          <a:lstStyle/>
          <a:p>
            <a:r>
              <a:rPr lang="en-US" sz="3600" b="1" dirty="0" smtClean="0">
                <a:solidFill>
                  <a:srgbClr val="0070C0"/>
                </a:solidFill>
              </a:rPr>
              <a:t>Tools for </a:t>
            </a:r>
            <a:r>
              <a:rPr lang="en-US" sz="3600" b="1" smtClean="0">
                <a:solidFill>
                  <a:srgbClr val="0070C0"/>
                </a:solidFill>
              </a:rPr>
              <a:t>planning inclusive lessons</a:t>
            </a:r>
            <a:endParaRPr lang="en-US" sz="3600" b="1">
              <a:solidFill>
                <a:srgbClr val="0070C0"/>
              </a:solidFill>
            </a:endParaRPr>
          </a:p>
        </p:txBody>
      </p:sp>
      <p:pic>
        <p:nvPicPr>
          <p:cNvPr id="6" name="Picture 5"/>
          <p:cNvPicPr>
            <a:picLocks noChangeAspect="1"/>
          </p:cNvPicPr>
          <p:nvPr/>
        </p:nvPicPr>
        <p:blipFill rotWithShape="1">
          <a:blip r:embed="rId2"/>
          <a:srcRect t="-4021" b="1"/>
          <a:stretch/>
        </p:blipFill>
        <p:spPr>
          <a:xfrm>
            <a:off x="875393" y="1806804"/>
            <a:ext cx="4212064" cy="363605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6"/>
          <p:cNvPicPr>
            <a:picLocks noChangeAspect="1"/>
          </p:cNvPicPr>
          <p:nvPr/>
        </p:nvPicPr>
        <p:blipFill>
          <a:blip r:embed="rId3"/>
          <a:stretch>
            <a:fillRect/>
          </a:stretch>
        </p:blipFill>
        <p:spPr>
          <a:xfrm rot="742715">
            <a:off x="4973180" y="1836520"/>
            <a:ext cx="3474779" cy="39841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4607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463082" y="-1176704"/>
            <a:ext cx="6243827" cy="8850676"/>
          </a:xfrm>
          <a:prstGeom prst="rect">
            <a:avLst/>
          </a:prstGeom>
        </p:spPr>
      </p:pic>
    </p:spTree>
    <p:extLst>
      <p:ext uri="{BB962C8B-B14F-4D97-AF65-F5344CB8AC3E}">
        <p14:creationId xmlns:p14="http://schemas.microsoft.com/office/powerpoint/2010/main" val="1134938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457200" y="274637"/>
            <a:ext cx="8229600" cy="1143000"/>
          </a:xfrm>
          <a:prstGeom prst="rect">
            <a:avLst/>
          </a:prstGeom>
          <a:noFill/>
          <a:ln>
            <a:noFill/>
          </a:ln>
        </p:spPr>
        <p:txBody>
          <a:bodyPr vert="horz" lIns="91425" tIns="91425" rIns="91425" bIns="91425" rtlCol="0" anchor="ctr" anchorCtr="0">
            <a:noAutofit/>
          </a:bodyPr>
          <a:lstStyle/>
          <a:p>
            <a:pPr algn="ctr">
              <a:lnSpc>
                <a:spcPct val="100000"/>
              </a:lnSpc>
              <a:spcBef>
                <a:spcPts val="0"/>
              </a:spcBef>
              <a:buClr>
                <a:schemeClr val="accent5"/>
              </a:buClr>
              <a:buSzPct val="25000"/>
            </a:pPr>
            <a:endParaRPr b="1">
              <a:solidFill>
                <a:schemeClr val="accent5"/>
              </a:solidFill>
              <a:latin typeface="Century Gothic"/>
              <a:ea typeface="Century Gothic"/>
              <a:cs typeface="Century Gothic"/>
              <a:sym typeface="Century Gothic"/>
            </a:endParaRPr>
          </a:p>
        </p:txBody>
      </p:sp>
      <p:sp>
        <p:nvSpPr>
          <p:cNvPr id="104" name="Shape 104"/>
          <p:cNvSpPr txBox="1">
            <a:spLocks noGrp="1"/>
          </p:cNvSpPr>
          <p:nvPr>
            <p:ph idx="1"/>
          </p:nvPr>
        </p:nvSpPr>
        <p:spPr>
          <a:xfrm>
            <a:off x="457200" y="1600201"/>
            <a:ext cx="8229600" cy="4526100"/>
          </a:xfrm>
          <a:prstGeom prst="rect">
            <a:avLst/>
          </a:prstGeom>
          <a:noFill/>
          <a:ln>
            <a:noFill/>
          </a:ln>
        </p:spPr>
        <p:txBody>
          <a:bodyPr vert="horz" lIns="91425" tIns="91425" rIns="91425" bIns="91425" rtlCol="0" anchor="t" anchorCtr="0">
            <a:noAutofit/>
          </a:bodyPr>
          <a:lstStyle/>
          <a:p>
            <a:pPr marL="342891" indent="-139697">
              <a:lnSpc>
                <a:spcPct val="100000"/>
              </a:lnSpc>
              <a:spcBef>
                <a:spcPts val="0"/>
              </a:spcBef>
              <a:buClr>
                <a:schemeClr val="accent4"/>
              </a:buClr>
              <a:buSzPct val="25000"/>
              <a:buNone/>
            </a:pPr>
            <a:endParaRPr sz="3200">
              <a:solidFill>
                <a:schemeClr val="accent4"/>
              </a:solidFill>
              <a:latin typeface="Century Gothic"/>
              <a:ea typeface="Century Gothic"/>
              <a:cs typeface="Century Gothic"/>
              <a:sym typeface="Century Gothic"/>
            </a:endParaRPr>
          </a:p>
        </p:txBody>
      </p:sp>
      <p:pic>
        <p:nvPicPr>
          <p:cNvPr id="105" name="Shape 105"/>
          <p:cNvPicPr preferRelativeResize="0"/>
          <p:nvPr/>
        </p:nvPicPr>
        <p:blipFill rotWithShape="1">
          <a:blip r:embed="rId3">
            <a:alphaModFix/>
          </a:blip>
          <a:srcRect/>
          <a:stretch/>
        </p:blipFill>
        <p:spPr>
          <a:xfrm>
            <a:off x="1" y="1"/>
            <a:ext cx="9004775" cy="6753575"/>
          </a:xfrm>
          <a:prstGeom prst="rect">
            <a:avLst/>
          </a:prstGeom>
          <a:noFill/>
          <a:ln>
            <a:noFill/>
          </a:ln>
        </p:spPr>
      </p:pic>
    </p:spTree>
    <p:extLst>
      <p:ext uri="{BB962C8B-B14F-4D97-AF65-F5344CB8AC3E}">
        <p14:creationId xmlns:p14="http://schemas.microsoft.com/office/powerpoint/2010/main" val="19464740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messages</a:t>
            </a:r>
            <a:endParaRPr lang="en-US" dirty="0"/>
          </a:p>
        </p:txBody>
      </p:sp>
      <p:sp>
        <p:nvSpPr>
          <p:cNvPr id="3" name="Content Placeholder 2"/>
          <p:cNvSpPr>
            <a:spLocks noGrp="1"/>
          </p:cNvSpPr>
          <p:nvPr>
            <p:ph idx="1"/>
          </p:nvPr>
        </p:nvSpPr>
        <p:spPr/>
        <p:txBody>
          <a:bodyPr/>
          <a:lstStyle/>
          <a:p>
            <a:r>
              <a:rPr lang="en-US" dirty="0" smtClean="0"/>
              <a:t>No such thing as an average learner</a:t>
            </a:r>
          </a:p>
          <a:p>
            <a:r>
              <a:rPr lang="en-US" dirty="0" smtClean="0"/>
              <a:t>By planning learning for the average we “miss” everyone</a:t>
            </a:r>
          </a:p>
          <a:p>
            <a:r>
              <a:rPr lang="en-US" dirty="0" smtClean="0"/>
              <a:t>To plan for inclusion is to design to the edges</a:t>
            </a:r>
          </a:p>
          <a:p>
            <a:r>
              <a:rPr lang="en-US" dirty="0" smtClean="0"/>
              <a:t>Needs to be proactive.</a:t>
            </a:r>
            <a:endParaRPr lang="en-US" dirty="0"/>
          </a:p>
        </p:txBody>
      </p:sp>
    </p:spTree>
    <p:extLst>
      <p:ext uri="{BB962C8B-B14F-4D97-AF65-F5344CB8AC3E}">
        <p14:creationId xmlns:p14="http://schemas.microsoft.com/office/powerpoint/2010/main" val="1764022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1257" y="365126"/>
            <a:ext cx="8461829" cy="1325563"/>
          </a:xfrm>
        </p:spPr>
        <p:txBody>
          <a:bodyPr/>
          <a:lstStyle/>
          <a:p>
            <a:r>
              <a:rPr lang="en-US" smtClean="0"/>
              <a:t>Jagged learner profile in HPE</a:t>
            </a:r>
            <a:endParaRPr lang="en-US" dirty="0"/>
          </a:p>
        </p:txBody>
      </p:sp>
      <p:pic>
        <p:nvPicPr>
          <p:cNvPr id="5" name="Picture 4"/>
          <p:cNvPicPr>
            <a:picLocks noChangeAspect="1"/>
          </p:cNvPicPr>
          <p:nvPr/>
        </p:nvPicPr>
        <p:blipFill rotWithShape="1">
          <a:blip r:embed="rId3"/>
          <a:srcRect l="20159" r="32857"/>
          <a:stretch/>
        </p:blipFill>
        <p:spPr>
          <a:xfrm>
            <a:off x="1843314" y="1360315"/>
            <a:ext cx="4296229" cy="4902603"/>
          </a:xfrm>
          <a:prstGeom prst="rect">
            <a:avLst/>
          </a:prstGeom>
        </p:spPr>
      </p:pic>
      <p:pic>
        <p:nvPicPr>
          <p:cNvPr id="6" name="Content Placeholder 10" descr="329378-group-shot-of-teenagers-m.jpg"/>
          <p:cNvPicPr/>
          <p:nvPr/>
        </p:nvPicPr>
        <p:blipFill rotWithShape="1">
          <a:blip r:embed="rId4">
            <a:extLst>
              <a:ext uri="{28A0092B-C50C-407E-A947-70E740481C1C}">
                <a14:useLocalDpi xmlns:a14="http://schemas.microsoft.com/office/drawing/2010/main" val="0"/>
              </a:ext>
            </a:extLst>
          </a:blip>
          <a:srcRect l="51956" t="270" b="808"/>
          <a:stretch/>
        </p:blipFill>
        <p:spPr bwMode="auto">
          <a:xfrm>
            <a:off x="6139543" y="2131061"/>
            <a:ext cx="2997835" cy="4117340"/>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261257" y="2131061"/>
            <a:ext cx="1582057" cy="1338828"/>
          </a:xfrm>
          <a:prstGeom prst="rect">
            <a:avLst/>
          </a:prstGeom>
          <a:noFill/>
        </p:spPr>
        <p:txBody>
          <a:bodyPr wrap="square" rtlCol="0">
            <a:spAutoFit/>
          </a:bodyPr>
          <a:lstStyle/>
          <a:p>
            <a:pPr algn="r"/>
            <a:r>
              <a:rPr lang="en-US" dirty="0" smtClean="0">
                <a:solidFill>
                  <a:schemeClr val="bg1">
                    <a:lumMod val="65000"/>
                  </a:schemeClr>
                </a:solidFill>
                <a:latin typeface="Century Gothic" charset="0"/>
                <a:ea typeface="Century Gothic" charset="0"/>
                <a:cs typeface="Century Gothic" charset="0"/>
              </a:rPr>
              <a:t>Skill level</a:t>
            </a:r>
          </a:p>
          <a:p>
            <a:pPr algn="r"/>
            <a:endParaRPr lang="en-US" dirty="0">
              <a:solidFill>
                <a:schemeClr val="bg1">
                  <a:lumMod val="65000"/>
                </a:schemeClr>
              </a:solidFill>
              <a:latin typeface="Century Gothic" charset="0"/>
              <a:ea typeface="Century Gothic" charset="0"/>
              <a:cs typeface="Century Gothic" charset="0"/>
            </a:endParaRPr>
          </a:p>
          <a:p>
            <a:pPr algn="r"/>
            <a:r>
              <a:rPr lang="en-US" dirty="0" smtClean="0">
                <a:solidFill>
                  <a:schemeClr val="bg1">
                    <a:lumMod val="65000"/>
                  </a:schemeClr>
                </a:solidFill>
                <a:latin typeface="Century Gothic" charset="0"/>
                <a:ea typeface="Century Gothic" charset="0"/>
                <a:cs typeface="Century Gothic" charset="0"/>
              </a:rPr>
              <a:t>Language access</a:t>
            </a:r>
          </a:p>
          <a:p>
            <a:pPr algn="r"/>
            <a:endParaRPr lang="en-US" dirty="0">
              <a:solidFill>
                <a:schemeClr val="bg1">
                  <a:lumMod val="65000"/>
                </a:schemeClr>
              </a:solidFill>
              <a:latin typeface="Century Gothic" charset="0"/>
              <a:ea typeface="Century Gothic" charset="0"/>
              <a:cs typeface="Century Gothic" charset="0"/>
            </a:endParaRPr>
          </a:p>
          <a:p>
            <a:pPr algn="r"/>
            <a:r>
              <a:rPr lang="en-US" dirty="0" smtClean="0">
                <a:solidFill>
                  <a:schemeClr val="bg1">
                    <a:lumMod val="65000"/>
                  </a:schemeClr>
                </a:solidFill>
                <a:latin typeface="Century Gothic" charset="0"/>
                <a:ea typeface="Century Gothic" charset="0"/>
                <a:cs typeface="Century Gothic" charset="0"/>
              </a:rPr>
              <a:t>Reading ability</a:t>
            </a:r>
            <a:endParaRPr lang="en-US" dirty="0">
              <a:solidFill>
                <a:schemeClr val="bg1">
                  <a:lumMod val="65000"/>
                </a:schemeClr>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883430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“Adjustable seats” in HPE</a:t>
            </a:r>
            <a:endParaRPr lang="en-US" dirty="0"/>
          </a:p>
        </p:txBody>
      </p:sp>
      <p:pic>
        <p:nvPicPr>
          <p:cNvPr id="3" name="Picture 2"/>
          <p:cNvPicPr>
            <a:picLocks noChangeAspect="1"/>
          </p:cNvPicPr>
          <p:nvPr/>
        </p:nvPicPr>
        <p:blipFill>
          <a:blip r:embed="rId3">
            <a:duotone>
              <a:schemeClr val="accent2">
                <a:shade val="45000"/>
                <a:satMod val="135000"/>
              </a:schemeClr>
              <a:prstClr val="white"/>
            </a:duotone>
          </a:blip>
          <a:stretch>
            <a:fillRect/>
          </a:stretch>
        </p:blipFill>
        <p:spPr>
          <a:xfrm>
            <a:off x="1659164" y="1494972"/>
            <a:ext cx="5448300" cy="4180114"/>
          </a:xfrm>
          <a:prstGeom prst="rect">
            <a:avLst/>
          </a:prstGeom>
        </p:spPr>
      </p:pic>
    </p:spTree>
    <p:extLst>
      <p:ext uri="{BB962C8B-B14F-4D97-AF65-F5344CB8AC3E}">
        <p14:creationId xmlns:p14="http://schemas.microsoft.com/office/powerpoint/2010/main" val="1280569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Shape 159"/>
          <p:cNvPicPr preferRelativeResize="0"/>
          <p:nvPr/>
        </p:nvPicPr>
        <p:blipFill rotWithShape="1">
          <a:blip r:embed="rId3">
            <a:alphaModFix/>
          </a:blip>
          <a:srcRect/>
          <a:stretch/>
        </p:blipFill>
        <p:spPr>
          <a:xfrm rot="-458528">
            <a:off x="473798" y="516067"/>
            <a:ext cx="8085111" cy="4848791"/>
          </a:xfrm>
          <a:prstGeom prst="rect">
            <a:avLst/>
          </a:prstGeom>
          <a:solidFill>
            <a:srgbClr val="ECECEC"/>
          </a:solidFill>
          <a:ln w="190500" cap="sq" cmpd="sng">
            <a:solidFill>
              <a:srgbClr val="FFFFFF"/>
            </a:solidFill>
            <a:prstDash val="solid"/>
            <a:miter/>
            <a:headEnd type="none" w="med" len="med"/>
            <a:tailEnd type="none" w="med" len="med"/>
          </a:ln>
          <a:effectLst>
            <a:outerShdw blurRad="65000" dist="50800" dir="12900000" kx="195000" ky="195000" algn="tl" rotWithShape="0">
              <a:srgbClr val="000000">
                <a:alpha val="29803"/>
              </a:srgbClr>
            </a:outerShdw>
          </a:effectLst>
        </p:spPr>
      </p:pic>
      <p:sp>
        <p:nvSpPr>
          <p:cNvPr id="161" name="Shape 161"/>
          <p:cNvSpPr/>
          <p:nvPr/>
        </p:nvSpPr>
        <p:spPr>
          <a:xfrm rot="21009499">
            <a:off x="4197782" y="3868606"/>
            <a:ext cx="2882376" cy="355444"/>
          </a:xfrm>
          <a:prstGeom prst="leftBracket">
            <a:avLst>
              <a:gd name="adj" fmla="val 8333"/>
            </a:avLst>
          </a:prstGeom>
          <a:noFill/>
          <a:ln w="25400" cap="flat" cmpd="sng">
            <a:solidFill>
              <a:srgbClr val="FF0000"/>
            </a:solidFill>
            <a:prstDash val="solid"/>
            <a:round/>
            <a:headEnd type="none" w="med" len="med"/>
            <a:tailEnd type="none" w="med" len="med"/>
          </a:ln>
          <a:effectLst>
            <a:outerShdw blurRad="50799" dist="762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548651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457200" y="274637"/>
            <a:ext cx="8229600" cy="1143000"/>
          </a:xfrm>
          <a:prstGeom prst="rect">
            <a:avLst/>
          </a:prstGeom>
          <a:noFill/>
          <a:ln>
            <a:noFill/>
          </a:ln>
        </p:spPr>
        <p:txBody>
          <a:bodyPr vert="horz" lIns="91425" tIns="91425" rIns="91425" bIns="91425" rtlCol="0" anchor="ctr" anchorCtr="0">
            <a:noAutofit/>
          </a:bodyPr>
          <a:lstStyle/>
          <a:p>
            <a:pPr algn="ctr">
              <a:lnSpc>
                <a:spcPct val="100000"/>
              </a:lnSpc>
              <a:spcBef>
                <a:spcPts val="0"/>
              </a:spcBef>
              <a:buClr>
                <a:schemeClr val="accent5"/>
              </a:buClr>
              <a:buSzPct val="25000"/>
            </a:pPr>
            <a:r>
              <a:rPr lang="en-US" b="1">
                <a:solidFill>
                  <a:schemeClr val="accent1"/>
                </a:solidFill>
                <a:latin typeface="Century Gothic"/>
                <a:ea typeface="Century Gothic"/>
                <a:cs typeface="Century Gothic"/>
                <a:sym typeface="Century Gothic"/>
              </a:rPr>
              <a:t>Universal Design for Learning</a:t>
            </a:r>
          </a:p>
        </p:txBody>
      </p:sp>
      <p:sp>
        <p:nvSpPr>
          <p:cNvPr id="112" name="Shape 112"/>
          <p:cNvSpPr txBox="1">
            <a:spLocks noGrp="1"/>
          </p:cNvSpPr>
          <p:nvPr>
            <p:ph idx="1"/>
          </p:nvPr>
        </p:nvSpPr>
        <p:spPr>
          <a:xfrm>
            <a:off x="457200" y="1810791"/>
            <a:ext cx="8229600" cy="4526100"/>
          </a:xfrm>
          <a:prstGeom prst="rect">
            <a:avLst/>
          </a:prstGeom>
          <a:noFill/>
          <a:ln>
            <a:noFill/>
          </a:ln>
        </p:spPr>
        <p:txBody>
          <a:bodyPr vert="horz" lIns="91425" tIns="91425" rIns="91425" bIns="91425" rtlCol="0" anchor="t" anchorCtr="0">
            <a:noAutofit/>
          </a:bodyPr>
          <a:lstStyle/>
          <a:p>
            <a:pPr marL="342891" indent="-139697">
              <a:lnSpc>
                <a:spcPct val="100000"/>
              </a:lnSpc>
              <a:spcBef>
                <a:spcPts val="0"/>
              </a:spcBef>
              <a:buClr>
                <a:schemeClr val="accent4"/>
              </a:buClr>
              <a:buSzPct val="25000"/>
              <a:buNone/>
            </a:pPr>
            <a:endParaRPr sz="3200">
              <a:solidFill>
                <a:schemeClr val="accent4"/>
              </a:solidFill>
              <a:latin typeface="Century Gothic"/>
              <a:ea typeface="Century Gothic"/>
              <a:cs typeface="Century Gothic"/>
              <a:sym typeface="Century Gothic"/>
            </a:endParaRPr>
          </a:p>
          <a:p>
            <a:pPr marL="342891" indent="-139697">
              <a:lnSpc>
                <a:spcPct val="100000"/>
              </a:lnSpc>
              <a:spcBef>
                <a:spcPts val="0"/>
              </a:spcBef>
              <a:buClr>
                <a:schemeClr val="accent4"/>
              </a:buClr>
              <a:buSzPct val="25000"/>
              <a:buNone/>
            </a:pPr>
            <a:endParaRPr sz="3200">
              <a:solidFill>
                <a:schemeClr val="accent4"/>
              </a:solidFill>
              <a:latin typeface="Century Gothic"/>
              <a:ea typeface="Century Gothic"/>
              <a:cs typeface="Century Gothic"/>
              <a:sym typeface="Century Gothic"/>
            </a:endParaRPr>
          </a:p>
          <a:p>
            <a:pPr marL="342891" indent="-139697">
              <a:lnSpc>
                <a:spcPct val="100000"/>
              </a:lnSpc>
              <a:spcBef>
                <a:spcPts val="0"/>
              </a:spcBef>
              <a:buClr>
                <a:schemeClr val="accent4"/>
              </a:buClr>
              <a:buSzPct val="25000"/>
              <a:buNone/>
            </a:pPr>
            <a:endParaRPr sz="3200">
              <a:solidFill>
                <a:schemeClr val="accent4"/>
              </a:solidFill>
              <a:latin typeface="Century Gothic"/>
              <a:ea typeface="Century Gothic"/>
              <a:cs typeface="Century Gothic"/>
              <a:sym typeface="Century Gothic"/>
            </a:endParaRPr>
          </a:p>
          <a:p>
            <a:pPr marL="342891" indent="-139697">
              <a:lnSpc>
                <a:spcPct val="100000"/>
              </a:lnSpc>
              <a:spcBef>
                <a:spcPts val="0"/>
              </a:spcBef>
              <a:buClr>
                <a:schemeClr val="accent4"/>
              </a:buClr>
              <a:buSzPct val="25000"/>
              <a:buNone/>
            </a:pPr>
            <a:endParaRPr sz="3200">
              <a:solidFill>
                <a:schemeClr val="accent4"/>
              </a:solidFill>
              <a:latin typeface="Century Gothic"/>
              <a:ea typeface="Century Gothic"/>
              <a:cs typeface="Century Gothic"/>
              <a:sym typeface="Century Gothic"/>
            </a:endParaRPr>
          </a:p>
          <a:p>
            <a:pPr marL="342891" indent="-139697">
              <a:lnSpc>
                <a:spcPct val="100000"/>
              </a:lnSpc>
              <a:spcBef>
                <a:spcPts val="0"/>
              </a:spcBef>
              <a:buClr>
                <a:schemeClr val="accent4"/>
              </a:buClr>
              <a:buSzPct val="25000"/>
              <a:buNone/>
            </a:pPr>
            <a:endParaRPr sz="3200">
              <a:solidFill>
                <a:schemeClr val="accent4"/>
              </a:solidFill>
              <a:latin typeface="Century Gothic"/>
              <a:ea typeface="Century Gothic"/>
              <a:cs typeface="Century Gothic"/>
              <a:sym typeface="Century Gothic"/>
            </a:endParaRPr>
          </a:p>
          <a:p>
            <a:pPr marL="342891" indent="-139697">
              <a:lnSpc>
                <a:spcPct val="100000"/>
              </a:lnSpc>
              <a:spcBef>
                <a:spcPts val="0"/>
              </a:spcBef>
              <a:buClr>
                <a:schemeClr val="accent4"/>
              </a:buClr>
              <a:buSzPct val="25000"/>
              <a:buNone/>
            </a:pPr>
            <a:endParaRPr sz="3200">
              <a:solidFill>
                <a:schemeClr val="accent4"/>
              </a:solidFill>
              <a:latin typeface="Century Gothic"/>
              <a:ea typeface="Century Gothic"/>
              <a:cs typeface="Century Gothic"/>
              <a:sym typeface="Century Gothic"/>
            </a:endParaRPr>
          </a:p>
          <a:p>
            <a:pPr marL="342891" indent="-139697">
              <a:lnSpc>
                <a:spcPct val="100000"/>
              </a:lnSpc>
              <a:spcBef>
                <a:spcPts val="0"/>
              </a:spcBef>
              <a:buClr>
                <a:schemeClr val="accent4"/>
              </a:buClr>
              <a:buSzPct val="25000"/>
              <a:buNone/>
            </a:pPr>
            <a:endParaRPr sz="3200">
              <a:solidFill>
                <a:schemeClr val="accent4"/>
              </a:solidFill>
              <a:latin typeface="Century Gothic"/>
              <a:ea typeface="Century Gothic"/>
              <a:cs typeface="Century Gothic"/>
              <a:sym typeface="Century Gothic"/>
            </a:endParaRPr>
          </a:p>
          <a:p>
            <a:pPr marL="342891" indent="-139697" algn="ctr">
              <a:lnSpc>
                <a:spcPct val="100000"/>
              </a:lnSpc>
              <a:spcBef>
                <a:spcPts val="0"/>
              </a:spcBef>
              <a:buClr>
                <a:schemeClr val="accent4"/>
              </a:buClr>
              <a:buSzPct val="25000"/>
              <a:buNone/>
            </a:pPr>
            <a:r>
              <a:rPr lang="en-US" sz="3200">
                <a:solidFill>
                  <a:srgbClr val="92D050"/>
                </a:solidFill>
                <a:latin typeface="Century Gothic"/>
                <a:ea typeface="Century Gothic"/>
                <a:cs typeface="Century Gothic"/>
                <a:sym typeface="Century Gothic"/>
              </a:rPr>
              <a:t>www.cast.org</a:t>
            </a:r>
          </a:p>
        </p:txBody>
      </p:sp>
      <p:pic>
        <p:nvPicPr>
          <p:cNvPr id="113" name="Shape 113"/>
          <p:cNvPicPr preferRelativeResize="0"/>
          <p:nvPr/>
        </p:nvPicPr>
        <p:blipFill rotWithShape="1">
          <a:blip r:embed="rId3">
            <a:alphaModFix/>
          </a:blip>
          <a:srcRect/>
          <a:stretch/>
        </p:blipFill>
        <p:spPr>
          <a:xfrm>
            <a:off x="172279" y="1417638"/>
            <a:ext cx="8686800" cy="3578433"/>
          </a:xfrm>
          <a:prstGeom prst="rect">
            <a:avLst/>
          </a:prstGeom>
          <a:noFill/>
          <a:ln>
            <a:noFill/>
          </a:ln>
          <a:effectLst>
            <a:outerShdw blurRad="190500" algn="tl" rotWithShape="0">
              <a:srgbClr val="000000">
                <a:alpha val="69803"/>
              </a:srgbClr>
            </a:outerShdw>
          </a:effectLst>
        </p:spPr>
      </p:pic>
    </p:spTree>
    <p:extLst>
      <p:ext uri="{BB962C8B-B14F-4D97-AF65-F5344CB8AC3E}">
        <p14:creationId xmlns:p14="http://schemas.microsoft.com/office/powerpoint/2010/main" val="4040224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419726" y="460217"/>
            <a:ext cx="4040100" cy="639900"/>
          </a:xfrm>
          <a:prstGeom prst="rect">
            <a:avLst/>
          </a:prstGeom>
          <a:noFill/>
          <a:ln>
            <a:noFill/>
          </a:ln>
        </p:spPr>
        <p:txBody>
          <a:bodyPr vert="horz" lIns="91425" tIns="45700" rIns="91425" bIns="45700" rtlCol="0" anchor="b" anchorCtr="0">
            <a:noAutofit/>
          </a:bodyPr>
          <a:lstStyle/>
          <a:p>
            <a:pPr>
              <a:lnSpc>
                <a:spcPct val="100000"/>
              </a:lnSpc>
              <a:spcBef>
                <a:spcPts val="0"/>
              </a:spcBef>
              <a:buClr>
                <a:srgbClr val="4F81BD"/>
              </a:buClr>
              <a:buSzPct val="25000"/>
            </a:pPr>
            <a:r>
              <a:rPr lang="en-US" dirty="0">
                <a:solidFill>
                  <a:schemeClr val="accent1"/>
                </a:solidFill>
                <a:latin typeface="Century Gothic"/>
                <a:ea typeface="Century Gothic"/>
                <a:cs typeface="Century Gothic"/>
                <a:sym typeface="Century Gothic"/>
              </a:rPr>
              <a:t>Before UDL </a:t>
            </a:r>
            <a:r>
              <a:rPr lang="en-US" dirty="0" smtClean="0">
                <a:solidFill>
                  <a:schemeClr val="accent1"/>
                </a:solidFill>
                <a:latin typeface="Century Gothic"/>
                <a:ea typeface="Century Gothic"/>
                <a:cs typeface="Century Gothic"/>
                <a:sym typeface="Century Gothic"/>
              </a:rPr>
              <a:t>lens</a:t>
            </a:r>
            <a:endParaRPr lang="en-US" dirty="0">
              <a:solidFill>
                <a:schemeClr val="accent1"/>
              </a:solidFill>
              <a:latin typeface="Century Gothic"/>
              <a:ea typeface="Century Gothic"/>
              <a:cs typeface="Century Gothic"/>
              <a:sym typeface="Century Gothic"/>
            </a:endParaRPr>
          </a:p>
        </p:txBody>
      </p:sp>
      <p:sp>
        <p:nvSpPr>
          <p:cNvPr id="121" name="Shape 121"/>
          <p:cNvSpPr txBox="1">
            <a:spLocks noGrp="1"/>
          </p:cNvSpPr>
          <p:nvPr>
            <p:ph sz="half" idx="2"/>
          </p:nvPr>
        </p:nvSpPr>
        <p:spPr>
          <a:xfrm>
            <a:off x="4645026" y="762684"/>
            <a:ext cx="4041900" cy="639900"/>
          </a:xfrm>
          <a:prstGeom prst="rect">
            <a:avLst/>
          </a:prstGeom>
          <a:noFill/>
          <a:ln>
            <a:noFill/>
          </a:ln>
        </p:spPr>
        <p:txBody>
          <a:bodyPr vert="horz" lIns="91425" tIns="45700" rIns="91425" bIns="45700" rtlCol="0" anchor="b" anchorCtr="0">
            <a:noAutofit/>
          </a:bodyPr>
          <a:lstStyle/>
          <a:p>
            <a:pPr>
              <a:lnSpc>
                <a:spcPct val="100000"/>
              </a:lnSpc>
              <a:spcBef>
                <a:spcPts val="0"/>
              </a:spcBef>
              <a:buClr>
                <a:srgbClr val="4F81BD"/>
              </a:buClr>
              <a:buSzPct val="25000"/>
            </a:pPr>
            <a:r>
              <a:rPr lang="en-US" sz="2400" b="1" dirty="0">
                <a:solidFill>
                  <a:schemeClr val="accent1"/>
                </a:solidFill>
                <a:latin typeface="Century Gothic"/>
                <a:ea typeface="Century Gothic"/>
                <a:cs typeface="Century Gothic"/>
                <a:sym typeface="Century Gothic"/>
              </a:rPr>
              <a:t>After UDL </a:t>
            </a:r>
            <a:r>
              <a:rPr lang="en-US" sz="2400" b="1" dirty="0" smtClean="0">
                <a:solidFill>
                  <a:schemeClr val="accent1"/>
                </a:solidFill>
                <a:latin typeface="Century Gothic"/>
                <a:ea typeface="Century Gothic"/>
                <a:cs typeface="Century Gothic"/>
                <a:sym typeface="Century Gothic"/>
              </a:rPr>
              <a:t>lens</a:t>
            </a:r>
            <a:endParaRPr lang="en-US" sz="2400" b="1" dirty="0">
              <a:solidFill>
                <a:schemeClr val="accent1"/>
              </a:solidFill>
              <a:latin typeface="Century Gothic"/>
              <a:ea typeface="Century Gothic"/>
              <a:cs typeface="Century Gothic"/>
              <a:sym typeface="Century Gothic"/>
            </a:endParaRPr>
          </a:p>
        </p:txBody>
      </p:sp>
      <p:sp>
        <p:nvSpPr>
          <p:cNvPr id="120" name="Shape 120"/>
          <p:cNvSpPr txBox="1">
            <a:spLocks noGrp="1"/>
          </p:cNvSpPr>
          <p:nvPr>
            <p:ph type="body" sz="quarter" idx="3"/>
          </p:nvPr>
        </p:nvSpPr>
        <p:spPr>
          <a:xfrm>
            <a:off x="547251" y="1250903"/>
            <a:ext cx="4040100" cy="4810800"/>
          </a:xfrm>
          <a:prstGeom prst="rect">
            <a:avLst/>
          </a:prstGeom>
          <a:noFill/>
          <a:ln>
            <a:noFill/>
          </a:ln>
        </p:spPr>
        <p:txBody>
          <a:bodyPr vert="horz" lIns="91425" tIns="45700" rIns="91425" bIns="45700" rtlCol="0" anchor="t" anchorCtr="0">
            <a:noAutofit/>
          </a:bodyPr>
          <a:lstStyle/>
          <a:p>
            <a:pPr marL="0" indent="0">
              <a:lnSpc>
                <a:spcPct val="100000"/>
              </a:lnSpc>
              <a:spcBef>
                <a:spcPts val="0"/>
              </a:spcBef>
              <a:buClr>
                <a:srgbClr val="4F81BD"/>
              </a:buClr>
              <a:buSzPct val="25000"/>
              <a:buNone/>
            </a:pPr>
            <a:r>
              <a:rPr lang="en-US" sz="2400" dirty="0">
                <a:solidFill>
                  <a:srgbClr val="0070C0"/>
                </a:solidFill>
                <a:latin typeface="Century Gothic"/>
                <a:ea typeface="Century Gothic"/>
                <a:cs typeface="Century Gothic"/>
                <a:sym typeface="Century Gothic"/>
              </a:rPr>
              <a:t>drawing or collecting images of </a:t>
            </a:r>
            <a:r>
              <a:rPr lang="en-US" sz="2400" b="0" dirty="0">
                <a:solidFill>
                  <a:schemeClr val="accent2"/>
                </a:solidFill>
                <a:latin typeface="Century Gothic"/>
                <a:ea typeface="Century Gothic"/>
                <a:cs typeface="Century Gothic"/>
                <a:sym typeface="Century Gothic"/>
              </a:rPr>
              <a:t>people who are special and important to them, and sharing and discussing their pictures with other students</a:t>
            </a:r>
          </a:p>
        </p:txBody>
      </p:sp>
      <p:sp>
        <p:nvSpPr>
          <p:cNvPr id="122" name="Shape 122"/>
          <p:cNvSpPr txBox="1">
            <a:spLocks noGrp="1"/>
          </p:cNvSpPr>
          <p:nvPr>
            <p:ph sz="quarter" idx="4"/>
          </p:nvPr>
        </p:nvSpPr>
        <p:spPr>
          <a:xfrm>
            <a:off x="4645026" y="1250903"/>
            <a:ext cx="4041900" cy="4810800"/>
          </a:xfrm>
          <a:prstGeom prst="rect">
            <a:avLst/>
          </a:prstGeom>
          <a:noFill/>
          <a:ln>
            <a:noFill/>
          </a:ln>
        </p:spPr>
        <p:txBody>
          <a:bodyPr vert="horz" lIns="91425" tIns="45700" rIns="91425" bIns="45700" rtlCol="0" anchor="t" anchorCtr="0">
            <a:noAutofit/>
          </a:bodyPr>
          <a:lstStyle/>
          <a:p>
            <a:pPr marL="0" indent="0">
              <a:lnSpc>
                <a:spcPct val="100000"/>
              </a:lnSpc>
              <a:spcBef>
                <a:spcPts val="0"/>
              </a:spcBef>
              <a:buClr>
                <a:srgbClr val="4F81BD"/>
              </a:buClr>
              <a:buSzPct val="25000"/>
              <a:buNone/>
            </a:pPr>
            <a:endParaRPr sz="2400" dirty="0">
              <a:solidFill>
                <a:srgbClr val="E36C09"/>
              </a:solidFill>
              <a:latin typeface="Century Gothic"/>
              <a:ea typeface="Century Gothic"/>
              <a:cs typeface="Century Gothic"/>
              <a:sym typeface="Century Gothic"/>
            </a:endParaRPr>
          </a:p>
          <a:p>
            <a:pPr marL="0" indent="0">
              <a:lnSpc>
                <a:spcPct val="100000"/>
              </a:lnSpc>
              <a:spcBef>
                <a:spcPts val="0"/>
              </a:spcBef>
              <a:buClr>
                <a:srgbClr val="4F81BD"/>
              </a:buClr>
              <a:buSzPct val="25000"/>
              <a:buNone/>
            </a:pPr>
            <a:r>
              <a:rPr lang="en-US" sz="2400" b="1" dirty="0">
                <a:solidFill>
                  <a:srgbClr val="0070C0"/>
                </a:solidFill>
                <a:latin typeface="Century Gothic"/>
                <a:ea typeface="Century Gothic"/>
                <a:cs typeface="Century Gothic"/>
                <a:sym typeface="Century Gothic"/>
              </a:rPr>
              <a:t>identifying</a:t>
            </a:r>
            <a:r>
              <a:rPr lang="en-US" sz="2400" dirty="0">
                <a:solidFill>
                  <a:srgbClr val="4F81BD"/>
                </a:solidFill>
                <a:latin typeface="Century Gothic"/>
                <a:ea typeface="Century Gothic"/>
                <a:cs typeface="Century Gothic"/>
                <a:sym typeface="Century Gothic"/>
              </a:rPr>
              <a:t> </a:t>
            </a:r>
            <a:r>
              <a:rPr lang="en-US" sz="2400" dirty="0">
                <a:solidFill>
                  <a:schemeClr val="accent2"/>
                </a:solidFill>
                <a:latin typeface="Century Gothic"/>
                <a:ea typeface="Century Gothic"/>
                <a:cs typeface="Century Gothic"/>
                <a:sym typeface="Century Gothic"/>
              </a:rPr>
              <a:t>people who are special and important to them, and sharing and discussing their pictures with other students </a:t>
            </a:r>
          </a:p>
          <a:p>
            <a:pPr marL="342891" indent="-342891">
              <a:lnSpc>
                <a:spcPct val="100000"/>
              </a:lnSpc>
              <a:spcBef>
                <a:spcPts val="480"/>
              </a:spcBef>
              <a:buClr>
                <a:srgbClr val="4F81BD"/>
              </a:buClr>
              <a:buSzPct val="25000"/>
              <a:buNone/>
            </a:pPr>
            <a:endParaRPr sz="2400" dirty="0">
              <a:solidFill>
                <a:srgbClr val="4F81BD"/>
              </a:solidFill>
              <a:latin typeface="Century Gothic"/>
              <a:ea typeface="Century Gothic"/>
              <a:cs typeface="Century Gothic"/>
              <a:sym typeface="Century Gothic"/>
            </a:endParaRPr>
          </a:p>
        </p:txBody>
      </p:sp>
      <p:pic>
        <p:nvPicPr>
          <p:cNvPr id="123" name="Shape 123"/>
          <p:cNvPicPr preferRelativeResize="0"/>
          <p:nvPr/>
        </p:nvPicPr>
        <p:blipFill rotWithShape="1">
          <a:blip r:embed="rId3">
            <a:alphaModFix/>
          </a:blip>
          <a:srcRect/>
          <a:stretch/>
        </p:blipFill>
        <p:spPr>
          <a:xfrm>
            <a:off x="3964628" y="4010189"/>
            <a:ext cx="2093400" cy="2202300"/>
          </a:xfrm>
          <a:prstGeom prst="rect">
            <a:avLst/>
          </a:prstGeom>
          <a:noFill/>
          <a:ln>
            <a:noFill/>
          </a:ln>
          <a:effectLst>
            <a:outerShdw blurRad="292100" dist="139700" dir="2700000" algn="tl" rotWithShape="0">
              <a:srgbClr val="333333">
                <a:alpha val="64709"/>
              </a:srgbClr>
            </a:outerShdw>
          </a:effectLst>
        </p:spPr>
      </p:pic>
      <p:pic>
        <p:nvPicPr>
          <p:cNvPr id="124" name="Shape 124"/>
          <p:cNvPicPr preferRelativeResize="0"/>
          <p:nvPr/>
        </p:nvPicPr>
        <p:blipFill rotWithShape="1">
          <a:blip r:embed="rId4">
            <a:alphaModFix/>
          </a:blip>
          <a:srcRect/>
          <a:stretch/>
        </p:blipFill>
        <p:spPr>
          <a:xfrm>
            <a:off x="971228" y="4012889"/>
            <a:ext cx="2093400" cy="2199600"/>
          </a:xfrm>
          <a:prstGeom prst="rect">
            <a:avLst/>
          </a:prstGeom>
          <a:noFill/>
          <a:ln>
            <a:noFill/>
          </a:ln>
          <a:effectLst>
            <a:outerShdw blurRad="292100" dist="139700" dir="2700000" algn="tl" rotWithShape="0">
              <a:srgbClr val="333333">
                <a:alpha val="64709"/>
              </a:srgbClr>
            </a:outerShdw>
          </a:effectLst>
        </p:spPr>
      </p:pic>
      <p:pic>
        <p:nvPicPr>
          <p:cNvPr id="125" name="Shape 125" descr="magnifying-glass.png"/>
          <p:cNvPicPr preferRelativeResize="0"/>
          <p:nvPr/>
        </p:nvPicPr>
        <p:blipFill rotWithShape="1">
          <a:blip r:embed="rId5">
            <a:alphaModFix/>
          </a:blip>
          <a:srcRect/>
          <a:stretch/>
        </p:blipFill>
        <p:spPr>
          <a:xfrm>
            <a:off x="7050600" y="274217"/>
            <a:ext cx="2093400" cy="1651800"/>
          </a:xfrm>
          <a:prstGeom prst="rect">
            <a:avLst/>
          </a:prstGeom>
          <a:noFill/>
          <a:ln>
            <a:noFill/>
          </a:ln>
        </p:spPr>
      </p:pic>
    </p:spTree>
    <p:extLst>
      <p:ext uri="{BB962C8B-B14F-4D97-AF65-F5344CB8AC3E}">
        <p14:creationId xmlns:p14="http://schemas.microsoft.com/office/powerpoint/2010/main" val="14985626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457201" y="460291"/>
            <a:ext cx="4040100" cy="639900"/>
          </a:xfrm>
          <a:prstGeom prst="rect">
            <a:avLst/>
          </a:prstGeom>
          <a:noFill/>
          <a:ln>
            <a:noFill/>
          </a:ln>
        </p:spPr>
        <p:txBody>
          <a:bodyPr vert="horz" lIns="91425" tIns="45700" rIns="91425" bIns="45700" rtlCol="0" anchor="b" anchorCtr="0">
            <a:noAutofit/>
          </a:bodyPr>
          <a:lstStyle/>
          <a:p>
            <a:pPr>
              <a:lnSpc>
                <a:spcPct val="100000"/>
              </a:lnSpc>
              <a:spcBef>
                <a:spcPts val="0"/>
              </a:spcBef>
              <a:buClr>
                <a:srgbClr val="4F81BD"/>
              </a:buClr>
              <a:buSzPct val="25000"/>
            </a:pPr>
            <a:r>
              <a:rPr lang="en-US" dirty="0">
                <a:solidFill>
                  <a:schemeClr val="accent1"/>
                </a:solidFill>
                <a:latin typeface="Century Gothic"/>
                <a:ea typeface="Century Gothic"/>
                <a:cs typeface="Century Gothic"/>
                <a:sym typeface="Century Gothic"/>
              </a:rPr>
              <a:t>Before UDL </a:t>
            </a:r>
            <a:r>
              <a:rPr lang="en-US" dirty="0" smtClean="0">
                <a:solidFill>
                  <a:schemeClr val="accent1"/>
                </a:solidFill>
                <a:latin typeface="Century Gothic"/>
                <a:ea typeface="Century Gothic"/>
                <a:cs typeface="Century Gothic"/>
                <a:sym typeface="Century Gothic"/>
              </a:rPr>
              <a:t>lens</a:t>
            </a:r>
            <a:endParaRPr lang="en-US" dirty="0">
              <a:solidFill>
                <a:schemeClr val="accent1"/>
              </a:solidFill>
              <a:latin typeface="Century Gothic"/>
              <a:ea typeface="Century Gothic"/>
              <a:cs typeface="Century Gothic"/>
              <a:sym typeface="Century Gothic"/>
            </a:endParaRPr>
          </a:p>
        </p:txBody>
      </p:sp>
      <p:sp>
        <p:nvSpPr>
          <p:cNvPr id="133" name="Shape 133"/>
          <p:cNvSpPr txBox="1">
            <a:spLocks noGrp="1"/>
          </p:cNvSpPr>
          <p:nvPr>
            <p:ph sz="half" idx="2"/>
          </p:nvPr>
        </p:nvSpPr>
        <p:spPr>
          <a:xfrm>
            <a:off x="4486706" y="390782"/>
            <a:ext cx="4041900" cy="639900"/>
          </a:xfrm>
          <a:prstGeom prst="rect">
            <a:avLst/>
          </a:prstGeom>
          <a:noFill/>
          <a:ln>
            <a:noFill/>
          </a:ln>
        </p:spPr>
        <p:txBody>
          <a:bodyPr vert="horz" lIns="91425" tIns="45700" rIns="91425" bIns="45700" rtlCol="0" anchor="b" anchorCtr="0">
            <a:noAutofit/>
          </a:bodyPr>
          <a:lstStyle/>
          <a:p>
            <a:pPr>
              <a:lnSpc>
                <a:spcPct val="80000"/>
              </a:lnSpc>
              <a:spcBef>
                <a:spcPts val="0"/>
              </a:spcBef>
              <a:buClr>
                <a:srgbClr val="4F81BD"/>
              </a:buClr>
              <a:buSzPct val="25000"/>
            </a:pPr>
            <a:r>
              <a:rPr lang="en-US" sz="2220" b="1" dirty="0">
                <a:solidFill>
                  <a:schemeClr val="accent1"/>
                </a:solidFill>
                <a:latin typeface="Century Gothic"/>
                <a:ea typeface="Century Gothic"/>
                <a:cs typeface="Century Gothic"/>
                <a:sym typeface="Century Gothic"/>
              </a:rPr>
              <a:t>After </a:t>
            </a:r>
            <a:r>
              <a:rPr lang="en-US" sz="2220" b="1">
                <a:solidFill>
                  <a:schemeClr val="accent1"/>
                </a:solidFill>
                <a:latin typeface="Century Gothic"/>
                <a:ea typeface="Century Gothic"/>
                <a:cs typeface="Century Gothic"/>
                <a:sym typeface="Century Gothic"/>
              </a:rPr>
              <a:t>UDL </a:t>
            </a:r>
            <a:r>
              <a:rPr lang="en-US" sz="2220" b="1" smtClean="0">
                <a:solidFill>
                  <a:schemeClr val="accent1"/>
                </a:solidFill>
                <a:latin typeface="Century Gothic"/>
                <a:ea typeface="Century Gothic"/>
                <a:cs typeface="Century Gothic"/>
                <a:sym typeface="Century Gothic"/>
              </a:rPr>
              <a:t>lens</a:t>
            </a:r>
            <a:endParaRPr lang="en-US" sz="2220" b="1" dirty="0">
              <a:solidFill>
                <a:schemeClr val="accent1"/>
              </a:solidFill>
              <a:latin typeface="Century Gothic"/>
              <a:ea typeface="Century Gothic"/>
              <a:cs typeface="Century Gothic"/>
              <a:sym typeface="Century Gothic"/>
            </a:endParaRPr>
          </a:p>
        </p:txBody>
      </p:sp>
      <p:sp>
        <p:nvSpPr>
          <p:cNvPr id="132" name="Shape 132"/>
          <p:cNvSpPr txBox="1">
            <a:spLocks noGrp="1"/>
          </p:cNvSpPr>
          <p:nvPr>
            <p:ph type="body" sz="quarter" idx="3"/>
          </p:nvPr>
        </p:nvSpPr>
        <p:spPr>
          <a:xfrm>
            <a:off x="457201" y="1315453"/>
            <a:ext cx="4040100" cy="4810800"/>
          </a:xfrm>
          <a:prstGeom prst="rect">
            <a:avLst/>
          </a:prstGeom>
          <a:noFill/>
          <a:ln>
            <a:noFill/>
          </a:ln>
        </p:spPr>
        <p:txBody>
          <a:bodyPr vert="horz" lIns="91425" tIns="45700" rIns="91425" bIns="45700" rtlCol="0" anchor="t" anchorCtr="0">
            <a:noAutofit/>
          </a:bodyPr>
          <a:lstStyle/>
          <a:p>
            <a:pPr marL="0" indent="0">
              <a:lnSpc>
                <a:spcPct val="100000"/>
              </a:lnSpc>
              <a:spcBef>
                <a:spcPts val="0"/>
              </a:spcBef>
              <a:buClr>
                <a:srgbClr val="4F81BD"/>
              </a:buClr>
              <a:buSzPct val="25000"/>
              <a:buNone/>
            </a:pPr>
            <a:r>
              <a:rPr lang="en-US" sz="2400" b="0" dirty="0">
                <a:solidFill>
                  <a:schemeClr val="accent2"/>
                </a:solidFill>
                <a:latin typeface="Century Gothic"/>
                <a:ea typeface="Century Gothic"/>
                <a:cs typeface="Century Gothic"/>
                <a:sym typeface="Century Gothic"/>
              </a:rPr>
              <a:t>performing a range of manipulative skills involving handling and controlling objects </a:t>
            </a:r>
            <a:r>
              <a:rPr lang="en-US" sz="2400" dirty="0">
                <a:solidFill>
                  <a:srgbClr val="0070C0"/>
                </a:solidFill>
                <a:latin typeface="Century Gothic"/>
                <a:ea typeface="Century Gothic"/>
                <a:cs typeface="Century Gothic"/>
                <a:sym typeface="Century Gothic"/>
              </a:rPr>
              <a:t>with the hands and feet </a:t>
            </a:r>
            <a:r>
              <a:rPr lang="en-US" sz="2400" b="0" dirty="0">
                <a:solidFill>
                  <a:schemeClr val="accent2"/>
                </a:solidFill>
                <a:latin typeface="Century Gothic"/>
                <a:ea typeface="Century Gothic"/>
                <a:cs typeface="Century Gothic"/>
                <a:sym typeface="Century Gothic"/>
              </a:rPr>
              <a:t>or equipment such as overhand throw, ball bounce, two-hand side-arm strike, </a:t>
            </a:r>
            <a:r>
              <a:rPr lang="mr-IN" sz="2400" b="0" dirty="0" smtClean="0">
                <a:solidFill>
                  <a:schemeClr val="accent2"/>
                </a:solidFill>
                <a:latin typeface="Century Gothic"/>
                <a:ea typeface="Century Gothic"/>
                <a:cs typeface="Century Gothic"/>
                <a:sym typeface="Century Gothic"/>
              </a:rPr>
              <a:t>…</a:t>
            </a:r>
            <a:r>
              <a:rPr lang="en-AU" sz="2400" b="0" dirty="0" smtClean="0">
                <a:solidFill>
                  <a:schemeClr val="accent2"/>
                </a:solidFill>
                <a:latin typeface="Century Gothic"/>
                <a:ea typeface="Century Gothic"/>
                <a:cs typeface="Century Gothic"/>
                <a:sym typeface="Century Gothic"/>
              </a:rPr>
              <a:t>.</a:t>
            </a:r>
            <a:endParaRPr lang="en-US" sz="2400" b="0" dirty="0">
              <a:solidFill>
                <a:schemeClr val="accent2"/>
              </a:solidFill>
              <a:latin typeface="Century Gothic"/>
              <a:ea typeface="Century Gothic"/>
              <a:cs typeface="Century Gothic"/>
              <a:sym typeface="Century Gothic"/>
            </a:endParaRPr>
          </a:p>
        </p:txBody>
      </p:sp>
      <p:sp>
        <p:nvSpPr>
          <p:cNvPr id="134" name="Shape 134"/>
          <p:cNvSpPr txBox="1">
            <a:spLocks noGrp="1"/>
          </p:cNvSpPr>
          <p:nvPr>
            <p:ph sz="quarter" idx="4"/>
          </p:nvPr>
        </p:nvSpPr>
        <p:spPr>
          <a:xfrm>
            <a:off x="4659540" y="1543550"/>
            <a:ext cx="4041900" cy="4354605"/>
          </a:xfrm>
          <a:prstGeom prst="rect">
            <a:avLst/>
          </a:prstGeom>
          <a:noFill/>
          <a:ln>
            <a:noFill/>
          </a:ln>
        </p:spPr>
        <p:txBody>
          <a:bodyPr vert="horz" lIns="91425" tIns="45700" rIns="91425" bIns="45700" rtlCol="0" anchor="t" anchorCtr="0">
            <a:noAutofit/>
          </a:bodyPr>
          <a:lstStyle/>
          <a:p>
            <a:pPr marL="0" indent="0">
              <a:lnSpc>
                <a:spcPct val="100000"/>
              </a:lnSpc>
              <a:spcBef>
                <a:spcPts val="0"/>
              </a:spcBef>
              <a:buClr>
                <a:srgbClr val="4F81BD"/>
              </a:buClr>
              <a:buSzPct val="25000"/>
              <a:buNone/>
            </a:pPr>
            <a:r>
              <a:rPr lang="en-US" sz="2400" dirty="0" smtClean="0">
                <a:solidFill>
                  <a:schemeClr val="accent2"/>
                </a:solidFill>
                <a:latin typeface="Century Gothic"/>
                <a:ea typeface="Century Gothic"/>
                <a:cs typeface="Century Gothic"/>
                <a:sym typeface="Century Gothic"/>
              </a:rPr>
              <a:t>performing </a:t>
            </a:r>
            <a:r>
              <a:rPr lang="en-US" sz="2400" dirty="0">
                <a:solidFill>
                  <a:schemeClr val="accent2"/>
                </a:solidFill>
                <a:latin typeface="Century Gothic"/>
                <a:ea typeface="Century Gothic"/>
                <a:cs typeface="Century Gothic"/>
                <a:sym typeface="Century Gothic"/>
              </a:rPr>
              <a:t>a range of manipulative skills involving handling and controlling objects with the </a:t>
            </a:r>
            <a:r>
              <a:rPr lang="en-US" sz="2400" b="1" dirty="0">
                <a:solidFill>
                  <a:srgbClr val="0070C0"/>
                </a:solidFill>
                <a:latin typeface="Century Gothic"/>
                <a:ea typeface="Century Gothic"/>
                <a:cs typeface="Century Gothic"/>
                <a:sym typeface="Century Gothic"/>
              </a:rPr>
              <a:t>different parts of the body or equipment </a:t>
            </a:r>
            <a:r>
              <a:rPr lang="en-US" sz="2400" dirty="0">
                <a:solidFill>
                  <a:schemeClr val="accent2"/>
                </a:solidFill>
                <a:latin typeface="Century Gothic"/>
                <a:ea typeface="Century Gothic"/>
                <a:cs typeface="Century Gothic"/>
                <a:sym typeface="Century Gothic"/>
              </a:rPr>
              <a:t>such as overhand throw, ball bounce, two-hand side-arm strike, move through water </a:t>
            </a:r>
            <a:r>
              <a:rPr lang="en-US" sz="2400" dirty="0" smtClean="0">
                <a:solidFill>
                  <a:schemeClr val="accent2"/>
                </a:solidFill>
                <a:latin typeface="Century Gothic"/>
                <a:ea typeface="Century Gothic"/>
                <a:cs typeface="Century Gothic"/>
                <a:sym typeface="Century Gothic"/>
              </a:rPr>
              <a:t>to </a:t>
            </a:r>
            <a:r>
              <a:rPr lang="en-US" sz="2400" dirty="0">
                <a:solidFill>
                  <a:schemeClr val="accent2"/>
                </a:solidFill>
                <a:latin typeface="Century Gothic"/>
                <a:ea typeface="Century Gothic"/>
                <a:cs typeface="Century Gothic"/>
                <a:sym typeface="Century Gothic"/>
              </a:rPr>
              <a:t>safety</a:t>
            </a:r>
          </a:p>
        </p:txBody>
      </p:sp>
      <p:pic>
        <p:nvPicPr>
          <p:cNvPr id="135" name="Shape 135"/>
          <p:cNvPicPr preferRelativeResize="0"/>
          <p:nvPr/>
        </p:nvPicPr>
        <p:blipFill rotWithShape="1">
          <a:blip r:embed="rId3">
            <a:alphaModFix/>
          </a:blip>
          <a:srcRect/>
          <a:stretch/>
        </p:blipFill>
        <p:spPr>
          <a:xfrm>
            <a:off x="3009901" y="4951211"/>
            <a:ext cx="1487400" cy="1564500"/>
          </a:xfrm>
          <a:prstGeom prst="rect">
            <a:avLst/>
          </a:prstGeom>
          <a:noFill/>
          <a:ln>
            <a:noFill/>
          </a:ln>
          <a:effectLst>
            <a:outerShdw blurRad="292100" dist="139700" dir="2700000" algn="tl" rotWithShape="0">
              <a:srgbClr val="333333">
                <a:alpha val="64709"/>
              </a:srgbClr>
            </a:outerShdw>
          </a:effectLst>
        </p:spPr>
      </p:pic>
      <p:pic>
        <p:nvPicPr>
          <p:cNvPr id="136" name="Shape 136"/>
          <p:cNvPicPr preferRelativeResize="0"/>
          <p:nvPr/>
        </p:nvPicPr>
        <p:blipFill rotWithShape="1">
          <a:blip r:embed="rId4">
            <a:alphaModFix/>
          </a:blip>
          <a:srcRect/>
          <a:stretch/>
        </p:blipFill>
        <p:spPr>
          <a:xfrm>
            <a:off x="1008519" y="4951211"/>
            <a:ext cx="1487400" cy="1558200"/>
          </a:xfrm>
          <a:prstGeom prst="rect">
            <a:avLst/>
          </a:prstGeom>
          <a:noFill/>
          <a:ln>
            <a:noFill/>
          </a:ln>
          <a:effectLst>
            <a:outerShdw blurRad="292100" dist="139700" dir="2700000" algn="tl" rotWithShape="0">
              <a:srgbClr val="333333">
                <a:alpha val="64709"/>
              </a:srgbClr>
            </a:outerShdw>
          </a:effectLst>
        </p:spPr>
      </p:pic>
      <p:pic>
        <p:nvPicPr>
          <p:cNvPr id="137" name="Shape 137" descr="magnifying-glass.png"/>
          <p:cNvPicPr preferRelativeResize="0"/>
          <p:nvPr/>
        </p:nvPicPr>
        <p:blipFill rotWithShape="1">
          <a:blip r:embed="rId5">
            <a:alphaModFix/>
          </a:blip>
          <a:srcRect/>
          <a:stretch/>
        </p:blipFill>
        <p:spPr>
          <a:xfrm>
            <a:off x="6839151" y="460299"/>
            <a:ext cx="2304900" cy="1818600"/>
          </a:xfrm>
          <a:prstGeom prst="rect">
            <a:avLst/>
          </a:prstGeom>
          <a:noFill/>
          <a:ln>
            <a:noFill/>
          </a:ln>
        </p:spPr>
      </p:pic>
    </p:spTree>
    <p:extLst>
      <p:ext uri="{BB962C8B-B14F-4D97-AF65-F5344CB8AC3E}">
        <p14:creationId xmlns:p14="http://schemas.microsoft.com/office/powerpoint/2010/main" val="10332197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362</TotalTime>
  <Words>1138</Words>
  <Application>Microsoft Macintosh PowerPoint</Application>
  <PresentationFormat>On-screen Show (4:3)</PresentationFormat>
  <Paragraphs>115</Paragraphs>
  <Slides>13</Slides>
  <Notes>11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Calibri</vt:lpstr>
      <vt:lpstr>Century Gothic</vt:lpstr>
      <vt:lpstr>Mangal</vt:lpstr>
      <vt:lpstr>Times New Roman</vt:lpstr>
      <vt:lpstr>Wingdings</vt:lpstr>
      <vt:lpstr>Arial</vt:lpstr>
      <vt:lpstr>Office Theme</vt:lpstr>
      <vt:lpstr>The myth of average</vt:lpstr>
      <vt:lpstr>PowerPoint Presentation</vt:lpstr>
      <vt:lpstr>Key messages</vt:lpstr>
      <vt:lpstr>Jagged learner profile in HPE</vt:lpstr>
      <vt:lpstr>“Adjustable seats” in HPE</vt:lpstr>
      <vt:lpstr>PowerPoint Presentation</vt:lpstr>
      <vt:lpstr>Universal Design for Learning</vt:lpstr>
      <vt:lpstr>PowerPoint Presentation</vt:lpstr>
      <vt:lpstr>PowerPoint Presentation</vt:lpstr>
      <vt:lpstr>PowerPoint Presentation</vt:lpstr>
      <vt:lpstr>UDL wheel = “adjustable seats”</vt:lpstr>
      <vt:lpstr>Tools for planning inclusive lessons</vt:lpstr>
      <vt:lpstr>PowerPoint Presentation</vt:lpstr>
    </vt:vector>
  </TitlesOfParts>
  <Company/>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Janice Atkin</dc:creator>
  <cp:lastModifiedBy>Janice Atkin</cp:lastModifiedBy>
  <cp:revision>23</cp:revision>
  <cp:lastPrinted>2017-09-16T00:42:11Z</cp:lastPrinted>
  <dcterms:created xsi:type="dcterms:W3CDTF">2017-09-14T10:30:47Z</dcterms:created>
  <dcterms:modified xsi:type="dcterms:W3CDTF">2017-09-17T04:49:19Z</dcterms:modified>
</cp:coreProperties>
</file>